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77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9144000" cy="6858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>
      <p:cViewPr varScale="1">
        <p:scale>
          <a:sx n="86" d="100"/>
          <a:sy n="86" d="100"/>
        </p:scale>
        <p:origin x="1291" y="2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5BE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4139" y="3811270"/>
            <a:ext cx="8939530" cy="26695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4800" y="2204720"/>
            <a:ext cx="3347720" cy="1681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8350" y="180340"/>
            <a:ext cx="7607300" cy="1153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CE2B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CE2B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6D004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5BE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CE2B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FCE2B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rgbClr val="F5BE6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8350" y="180340"/>
            <a:ext cx="7607300" cy="1153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FCE2B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9570" y="1332230"/>
            <a:ext cx="5076825" cy="3595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6D004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8739" y="6596040"/>
            <a:ext cx="1616710" cy="240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159500" y="6566152"/>
            <a:ext cx="2891790" cy="209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1">
                <a:solidFill>
                  <a:schemeClr val="bg1"/>
                </a:solidFill>
                <a:latin typeface="Book Antiqua"/>
                <a:cs typeface="Book Antiqua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85670" y="1553210"/>
            <a:ext cx="4438650" cy="1530350"/>
          </a:xfrm>
          <a:custGeom>
            <a:avLst/>
            <a:gdLst/>
            <a:ahLst/>
            <a:cxnLst/>
            <a:rect l="l" t="t" r="r" b="b"/>
            <a:pathLst>
              <a:path w="4438650" h="1530350">
                <a:moveTo>
                  <a:pt x="2219960" y="0"/>
                </a:moveTo>
                <a:lnTo>
                  <a:pt x="2078785" y="1403"/>
                </a:lnTo>
                <a:lnTo>
                  <a:pt x="2009217" y="3144"/>
                </a:lnTo>
                <a:lnTo>
                  <a:pt x="1940364" y="5565"/>
                </a:lnTo>
                <a:lnTo>
                  <a:pt x="1872253" y="8658"/>
                </a:lnTo>
                <a:lnTo>
                  <a:pt x="1804910" y="12412"/>
                </a:lnTo>
                <a:lnTo>
                  <a:pt x="1738363" y="16819"/>
                </a:lnTo>
                <a:lnTo>
                  <a:pt x="1672638" y="21870"/>
                </a:lnTo>
                <a:lnTo>
                  <a:pt x="1607762" y="27555"/>
                </a:lnTo>
                <a:lnTo>
                  <a:pt x="1543762" y="33865"/>
                </a:lnTo>
                <a:lnTo>
                  <a:pt x="1480664" y="40791"/>
                </a:lnTo>
                <a:lnTo>
                  <a:pt x="1418495" y="48323"/>
                </a:lnTo>
                <a:lnTo>
                  <a:pt x="1357282" y="56453"/>
                </a:lnTo>
                <a:lnTo>
                  <a:pt x="1297052" y="65172"/>
                </a:lnTo>
                <a:lnTo>
                  <a:pt x="1237832" y="74469"/>
                </a:lnTo>
                <a:lnTo>
                  <a:pt x="1179648" y="84336"/>
                </a:lnTo>
                <a:lnTo>
                  <a:pt x="1122527" y="94764"/>
                </a:lnTo>
                <a:lnTo>
                  <a:pt x="1066496" y="105743"/>
                </a:lnTo>
                <a:lnTo>
                  <a:pt x="1011581" y="117265"/>
                </a:lnTo>
                <a:lnTo>
                  <a:pt x="957810" y="129319"/>
                </a:lnTo>
                <a:lnTo>
                  <a:pt x="905209" y="141897"/>
                </a:lnTo>
                <a:lnTo>
                  <a:pt x="853805" y="154990"/>
                </a:lnTo>
                <a:lnTo>
                  <a:pt x="803624" y="168588"/>
                </a:lnTo>
                <a:lnTo>
                  <a:pt x="754694" y="182682"/>
                </a:lnTo>
                <a:lnTo>
                  <a:pt x="707042" y="197263"/>
                </a:lnTo>
                <a:lnTo>
                  <a:pt x="660693" y="212321"/>
                </a:lnTo>
                <a:lnTo>
                  <a:pt x="615675" y="227849"/>
                </a:lnTo>
                <a:lnTo>
                  <a:pt x="572014" y="243835"/>
                </a:lnTo>
                <a:lnTo>
                  <a:pt x="529738" y="260271"/>
                </a:lnTo>
                <a:lnTo>
                  <a:pt x="488873" y="277149"/>
                </a:lnTo>
                <a:lnTo>
                  <a:pt x="449446" y="294458"/>
                </a:lnTo>
                <a:lnTo>
                  <a:pt x="411483" y="312189"/>
                </a:lnTo>
                <a:lnTo>
                  <a:pt x="375012" y="330334"/>
                </a:lnTo>
                <a:lnTo>
                  <a:pt x="340059" y="348882"/>
                </a:lnTo>
                <a:lnTo>
                  <a:pt x="306651" y="367826"/>
                </a:lnTo>
                <a:lnTo>
                  <a:pt x="244576" y="406860"/>
                </a:lnTo>
                <a:lnTo>
                  <a:pt x="189002" y="447362"/>
                </a:lnTo>
                <a:lnTo>
                  <a:pt x="140144" y="489260"/>
                </a:lnTo>
                <a:lnTo>
                  <a:pt x="98214" y="532479"/>
                </a:lnTo>
                <a:lnTo>
                  <a:pt x="63428" y="576945"/>
                </a:lnTo>
                <a:lnTo>
                  <a:pt x="35999" y="622585"/>
                </a:lnTo>
                <a:lnTo>
                  <a:pt x="16142" y="669324"/>
                </a:lnTo>
                <a:lnTo>
                  <a:pt x="4071" y="717091"/>
                </a:lnTo>
                <a:lnTo>
                  <a:pt x="0" y="765810"/>
                </a:lnTo>
                <a:lnTo>
                  <a:pt x="1022" y="790213"/>
                </a:lnTo>
                <a:lnTo>
                  <a:pt x="9120" y="838331"/>
                </a:lnTo>
                <a:lnTo>
                  <a:pt x="25111" y="885471"/>
                </a:lnTo>
                <a:lnTo>
                  <a:pt x="48780" y="931557"/>
                </a:lnTo>
                <a:lnTo>
                  <a:pt x="79915" y="976515"/>
                </a:lnTo>
                <a:lnTo>
                  <a:pt x="118299" y="1020272"/>
                </a:lnTo>
                <a:lnTo>
                  <a:pt x="163720" y="1062754"/>
                </a:lnTo>
                <a:lnTo>
                  <a:pt x="215963" y="1103885"/>
                </a:lnTo>
                <a:lnTo>
                  <a:pt x="274814" y="1143593"/>
                </a:lnTo>
                <a:lnTo>
                  <a:pt x="340059" y="1181802"/>
                </a:lnTo>
                <a:lnTo>
                  <a:pt x="375012" y="1200322"/>
                </a:lnTo>
                <a:lnTo>
                  <a:pt x="411483" y="1218439"/>
                </a:lnTo>
                <a:lnTo>
                  <a:pt x="449446" y="1236145"/>
                </a:lnTo>
                <a:lnTo>
                  <a:pt x="488873" y="1253431"/>
                </a:lnTo>
                <a:lnTo>
                  <a:pt x="529738" y="1270286"/>
                </a:lnTo>
                <a:lnTo>
                  <a:pt x="572014" y="1286701"/>
                </a:lnTo>
                <a:lnTo>
                  <a:pt x="615675" y="1302668"/>
                </a:lnTo>
                <a:lnTo>
                  <a:pt x="660693" y="1318178"/>
                </a:lnTo>
                <a:lnTo>
                  <a:pt x="707042" y="1333220"/>
                </a:lnTo>
                <a:lnTo>
                  <a:pt x="754694" y="1347785"/>
                </a:lnTo>
                <a:lnTo>
                  <a:pt x="803624" y="1361865"/>
                </a:lnTo>
                <a:lnTo>
                  <a:pt x="853805" y="1375450"/>
                </a:lnTo>
                <a:lnTo>
                  <a:pt x="905209" y="1388531"/>
                </a:lnTo>
                <a:lnTo>
                  <a:pt x="957810" y="1401098"/>
                </a:lnTo>
                <a:lnTo>
                  <a:pt x="1011581" y="1413143"/>
                </a:lnTo>
                <a:lnTo>
                  <a:pt x="1066496" y="1424655"/>
                </a:lnTo>
                <a:lnTo>
                  <a:pt x="1122527" y="1435627"/>
                </a:lnTo>
                <a:lnTo>
                  <a:pt x="1179648" y="1446048"/>
                </a:lnTo>
                <a:lnTo>
                  <a:pt x="1237832" y="1455909"/>
                </a:lnTo>
                <a:lnTo>
                  <a:pt x="1297052" y="1465201"/>
                </a:lnTo>
                <a:lnTo>
                  <a:pt x="1357282" y="1473914"/>
                </a:lnTo>
                <a:lnTo>
                  <a:pt x="1418495" y="1482040"/>
                </a:lnTo>
                <a:lnTo>
                  <a:pt x="1480664" y="1489570"/>
                </a:lnTo>
                <a:lnTo>
                  <a:pt x="1543762" y="1496493"/>
                </a:lnTo>
                <a:lnTo>
                  <a:pt x="1607762" y="1502800"/>
                </a:lnTo>
                <a:lnTo>
                  <a:pt x="1672638" y="1508483"/>
                </a:lnTo>
                <a:lnTo>
                  <a:pt x="1738363" y="1513533"/>
                </a:lnTo>
                <a:lnTo>
                  <a:pt x="1804910" y="1517939"/>
                </a:lnTo>
                <a:lnTo>
                  <a:pt x="1872253" y="1521692"/>
                </a:lnTo>
                <a:lnTo>
                  <a:pt x="1940364" y="1524784"/>
                </a:lnTo>
                <a:lnTo>
                  <a:pt x="2009217" y="1527205"/>
                </a:lnTo>
                <a:lnTo>
                  <a:pt x="2078785" y="1528946"/>
                </a:lnTo>
                <a:lnTo>
                  <a:pt x="2219960" y="1530350"/>
                </a:lnTo>
                <a:lnTo>
                  <a:pt x="2290807" y="1529997"/>
                </a:lnTo>
                <a:lnTo>
                  <a:pt x="2360995" y="1528946"/>
                </a:lnTo>
                <a:lnTo>
                  <a:pt x="2430498" y="1527205"/>
                </a:lnTo>
                <a:lnTo>
                  <a:pt x="2499289" y="1524784"/>
                </a:lnTo>
                <a:lnTo>
                  <a:pt x="2567340" y="1521692"/>
                </a:lnTo>
                <a:lnTo>
                  <a:pt x="2634624" y="1517939"/>
                </a:lnTo>
                <a:lnTo>
                  <a:pt x="2701116" y="1513533"/>
                </a:lnTo>
                <a:lnTo>
                  <a:pt x="2766788" y="1508483"/>
                </a:lnTo>
                <a:lnTo>
                  <a:pt x="2831614" y="1502800"/>
                </a:lnTo>
                <a:lnTo>
                  <a:pt x="2895566" y="1496493"/>
                </a:lnTo>
                <a:lnTo>
                  <a:pt x="2958617" y="1489570"/>
                </a:lnTo>
                <a:lnTo>
                  <a:pt x="3020742" y="1482040"/>
                </a:lnTo>
                <a:lnTo>
                  <a:pt x="3081913" y="1473914"/>
                </a:lnTo>
                <a:lnTo>
                  <a:pt x="3142103" y="1465201"/>
                </a:lnTo>
                <a:lnTo>
                  <a:pt x="3201285" y="1455909"/>
                </a:lnTo>
                <a:lnTo>
                  <a:pt x="3259433" y="1446048"/>
                </a:lnTo>
                <a:lnTo>
                  <a:pt x="3316520" y="1435627"/>
                </a:lnTo>
                <a:lnTo>
                  <a:pt x="3372519" y="1424655"/>
                </a:lnTo>
                <a:lnTo>
                  <a:pt x="3427403" y="1413143"/>
                </a:lnTo>
                <a:lnTo>
                  <a:pt x="3481146" y="1401098"/>
                </a:lnTo>
                <a:lnTo>
                  <a:pt x="3533720" y="1388531"/>
                </a:lnTo>
                <a:lnTo>
                  <a:pt x="3585098" y="1375450"/>
                </a:lnTo>
                <a:lnTo>
                  <a:pt x="3635255" y="1361865"/>
                </a:lnTo>
                <a:lnTo>
                  <a:pt x="3684163" y="1347785"/>
                </a:lnTo>
                <a:lnTo>
                  <a:pt x="3731795" y="1333220"/>
                </a:lnTo>
                <a:lnTo>
                  <a:pt x="3778124" y="1318178"/>
                </a:lnTo>
                <a:lnTo>
                  <a:pt x="3823124" y="1302668"/>
                </a:lnTo>
                <a:lnTo>
                  <a:pt x="3866768" y="1286701"/>
                </a:lnTo>
                <a:lnTo>
                  <a:pt x="3909029" y="1270286"/>
                </a:lnTo>
                <a:lnTo>
                  <a:pt x="3949880" y="1253431"/>
                </a:lnTo>
                <a:lnTo>
                  <a:pt x="3989294" y="1236145"/>
                </a:lnTo>
                <a:lnTo>
                  <a:pt x="4027245" y="1218439"/>
                </a:lnTo>
                <a:lnTo>
                  <a:pt x="4063705" y="1200322"/>
                </a:lnTo>
                <a:lnTo>
                  <a:pt x="4098649" y="1181802"/>
                </a:lnTo>
                <a:lnTo>
                  <a:pt x="4132048" y="1162889"/>
                </a:lnTo>
                <a:lnTo>
                  <a:pt x="4194108" y="1123921"/>
                </a:lnTo>
                <a:lnTo>
                  <a:pt x="4249670" y="1083493"/>
                </a:lnTo>
                <a:lnTo>
                  <a:pt x="4298520" y="1041677"/>
                </a:lnTo>
                <a:lnTo>
                  <a:pt x="4340443" y="998549"/>
                </a:lnTo>
                <a:lnTo>
                  <a:pt x="4375225" y="954182"/>
                </a:lnTo>
                <a:lnTo>
                  <a:pt x="4402652" y="908650"/>
                </a:lnTo>
                <a:lnTo>
                  <a:pt x="4422507" y="862028"/>
                </a:lnTo>
                <a:lnTo>
                  <a:pt x="4434578" y="814390"/>
                </a:lnTo>
                <a:lnTo>
                  <a:pt x="4438650" y="765810"/>
                </a:lnTo>
                <a:lnTo>
                  <a:pt x="4437627" y="741336"/>
                </a:lnTo>
                <a:lnTo>
                  <a:pt x="4429529" y="693084"/>
                </a:lnTo>
                <a:lnTo>
                  <a:pt x="4413539" y="645822"/>
                </a:lnTo>
                <a:lnTo>
                  <a:pt x="4389871" y="599623"/>
                </a:lnTo>
                <a:lnTo>
                  <a:pt x="4358741" y="554560"/>
                </a:lnTo>
                <a:lnTo>
                  <a:pt x="4320361" y="510709"/>
                </a:lnTo>
                <a:lnTo>
                  <a:pt x="4274948" y="468141"/>
                </a:lnTo>
                <a:lnTo>
                  <a:pt x="4222715" y="426932"/>
                </a:lnTo>
                <a:lnTo>
                  <a:pt x="4163877" y="387154"/>
                </a:lnTo>
                <a:lnTo>
                  <a:pt x="4098649" y="348882"/>
                </a:lnTo>
                <a:lnTo>
                  <a:pt x="4063705" y="330334"/>
                </a:lnTo>
                <a:lnTo>
                  <a:pt x="4027245" y="312189"/>
                </a:lnTo>
                <a:lnTo>
                  <a:pt x="3989294" y="294458"/>
                </a:lnTo>
                <a:lnTo>
                  <a:pt x="3949880" y="277149"/>
                </a:lnTo>
                <a:lnTo>
                  <a:pt x="3909029" y="260271"/>
                </a:lnTo>
                <a:lnTo>
                  <a:pt x="3866768" y="243835"/>
                </a:lnTo>
                <a:lnTo>
                  <a:pt x="3823124" y="227849"/>
                </a:lnTo>
                <a:lnTo>
                  <a:pt x="3778124" y="212321"/>
                </a:lnTo>
                <a:lnTo>
                  <a:pt x="3731795" y="197263"/>
                </a:lnTo>
                <a:lnTo>
                  <a:pt x="3684163" y="182682"/>
                </a:lnTo>
                <a:lnTo>
                  <a:pt x="3635255" y="168588"/>
                </a:lnTo>
                <a:lnTo>
                  <a:pt x="3585098" y="154990"/>
                </a:lnTo>
                <a:lnTo>
                  <a:pt x="3533720" y="141897"/>
                </a:lnTo>
                <a:lnTo>
                  <a:pt x="3481146" y="129319"/>
                </a:lnTo>
                <a:lnTo>
                  <a:pt x="3427403" y="117265"/>
                </a:lnTo>
                <a:lnTo>
                  <a:pt x="3372519" y="105743"/>
                </a:lnTo>
                <a:lnTo>
                  <a:pt x="3316520" y="94764"/>
                </a:lnTo>
                <a:lnTo>
                  <a:pt x="3259433" y="84336"/>
                </a:lnTo>
                <a:lnTo>
                  <a:pt x="3201285" y="74469"/>
                </a:lnTo>
                <a:lnTo>
                  <a:pt x="3142103" y="65172"/>
                </a:lnTo>
                <a:lnTo>
                  <a:pt x="3081913" y="56453"/>
                </a:lnTo>
                <a:lnTo>
                  <a:pt x="3020742" y="48323"/>
                </a:lnTo>
                <a:lnTo>
                  <a:pt x="2958617" y="40791"/>
                </a:lnTo>
                <a:lnTo>
                  <a:pt x="2895566" y="33865"/>
                </a:lnTo>
                <a:lnTo>
                  <a:pt x="2831614" y="27555"/>
                </a:lnTo>
                <a:lnTo>
                  <a:pt x="2766788" y="21870"/>
                </a:lnTo>
                <a:lnTo>
                  <a:pt x="2701116" y="16819"/>
                </a:lnTo>
                <a:lnTo>
                  <a:pt x="2634624" y="12412"/>
                </a:lnTo>
                <a:lnTo>
                  <a:pt x="2567340" y="8658"/>
                </a:lnTo>
                <a:lnTo>
                  <a:pt x="2499289" y="5565"/>
                </a:lnTo>
                <a:lnTo>
                  <a:pt x="2430498" y="3144"/>
                </a:lnTo>
                <a:lnTo>
                  <a:pt x="2360995" y="1403"/>
                </a:lnTo>
                <a:lnTo>
                  <a:pt x="2290807" y="352"/>
                </a:lnTo>
                <a:lnTo>
                  <a:pt x="221996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85670" y="1553210"/>
            <a:ext cx="4438650" cy="1530350"/>
          </a:xfrm>
          <a:custGeom>
            <a:avLst/>
            <a:gdLst/>
            <a:ahLst/>
            <a:cxnLst/>
            <a:rect l="l" t="t" r="r" b="b"/>
            <a:pathLst>
              <a:path w="4438650" h="1530350">
                <a:moveTo>
                  <a:pt x="2219960" y="0"/>
                </a:moveTo>
                <a:lnTo>
                  <a:pt x="2290807" y="352"/>
                </a:lnTo>
                <a:lnTo>
                  <a:pt x="2360995" y="1403"/>
                </a:lnTo>
                <a:lnTo>
                  <a:pt x="2430498" y="3144"/>
                </a:lnTo>
                <a:lnTo>
                  <a:pt x="2499289" y="5565"/>
                </a:lnTo>
                <a:lnTo>
                  <a:pt x="2567340" y="8658"/>
                </a:lnTo>
                <a:lnTo>
                  <a:pt x="2634624" y="12412"/>
                </a:lnTo>
                <a:lnTo>
                  <a:pt x="2701116" y="16819"/>
                </a:lnTo>
                <a:lnTo>
                  <a:pt x="2766788" y="21870"/>
                </a:lnTo>
                <a:lnTo>
                  <a:pt x="2831614" y="27555"/>
                </a:lnTo>
                <a:lnTo>
                  <a:pt x="2895566" y="33865"/>
                </a:lnTo>
                <a:lnTo>
                  <a:pt x="2958617" y="40791"/>
                </a:lnTo>
                <a:lnTo>
                  <a:pt x="3020742" y="48323"/>
                </a:lnTo>
                <a:lnTo>
                  <a:pt x="3081913" y="56453"/>
                </a:lnTo>
                <a:lnTo>
                  <a:pt x="3142103" y="65172"/>
                </a:lnTo>
                <a:lnTo>
                  <a:pt x="3201285" y="74469"/>
                </a:lnTo>
                <a:lnTo>
                  <a:pt x="3259433" y="84336"/>
                </a:lnTo>
                <a:lnTo>
                  <a:pt x="3316520" y="94764"/>
                </a:lnTo>
                <a:lnTo>
                  <a:pt x="3372519" y="105743"/>
                </a:lnTo>
                <a:lnTo>
                  <a:pt x="3427403" y="117265"/>
                </a:lnTo>
                <a:lnTo>
                  <a:pt x="3481146" y="129319"/>
                </a:lnTo>
                <a:lnTo>
                  <a:pt x="3533720" y="141897"/>
                </a:lnTo>
                <a:lnTo>
                  <a:pt x="3585098" y="154990"/>
                </a:lnTo>
                <a:lnTo>
                  <a:pt x="3635255" y="168588"/>
                </a:lnTo>
                <a:lnTo>
                  <a:pt x="3684163" y="182682"/>
                </a:lnTo>
                <a:lnTo>
                  <a:pt x="3731795" y="197263"/>
                </a:lnTo>
                <a:lnTo>
                  <a:pt x="3778124" y="212321"/>
                </a:lnTo>
                <a:lnTo>
                  <a:pt x="3823124" y="227849"/>
                </a:lnTo>
                <a:lnTo>
                  <a:pt x="3866768" y="243835"/>
                </a:lnTo>
                <a:lnTo>
                  <a:pt x="3909029" y="260271"/>
                </a:lnTo>
                <a:lnTo>
                  <a:pt x="3949880" y="277149"/>
                </a:lnTo>
                <a:lnTo>
                  <a:pt x="3989294" y="294458"/>
                </a:lnTo>
                <a:lnTo>
                  <a:pt x="4027245" y="312189"/>
                </a:lnTo>
                <a:lnTo>
                  <a:pt x="4063705" y="330334"/>
                </a:lnTo>
                <a:lnTo>
                  <a:pt x="4098649" y="348882"/>
                </a:lnTo>
                <a:lnTo>
                  <a:pt x="4132048" y="367826"/>
                </a:lnTo>
                <a:lnTo>
                  <a:pt x="4194108" y="406860"/>
                </a:lnTo>
                <a:lnTo>
                  <a:pt x="4249670" y="447362"/>
                </a:lnTo>
                <a:lnTo>
                  <a:pt x="4298520" y="489260"/>
                </a:lnTo>
                <a:lnTo>
                  <a:pt x="4340443" y="532479"/>
                </a:lnTo>
                <a:lnTo>
                  <a:pt x="4375225" y="576945"/>
                </a:lnTo>
                <a:lnTo>
                  <a:pt x="4402652" y="622585"/>
                </a:lnTo>
                <a:lnTo>
                  <a:pt x="4422507" y="669324"/>
                </a:lnTo>
                <a:lnTo>
                  <a:pt x="4434578" y="717091"/>
                </a:lnTo>
                <a:lnTo>
                  <a:pt x="4438650" y="765810"/>
                </a:lnTo>
                <a:lnTo>
                  <a:pt x="4437627" y="790213"/>
                </a:lnTo>
                <a:lnTo>
                  <a:pt x="4429529" y="838331"/>
                </a:lnTo>
                <a:lnTo>
                  <a:pt x="4413539" y="885471"/>
                </a:lnTo>
                <a:lnTo>
                  <a:pt x="4389871" y="931557"/>
                </a:lnTo>
                <a:lnTo>
                  <a:pt x="4358741" y="976515"/>
                </a:lnTo>
                <a:lnTo>
                  <a:pt x="4320361" y="1020272"/>
                </a:lnTo>
                <a:lnTo>
                  <a:pt x="4274948" y="1062754"/>
                </a:lnTo>
                <a:lnTo>
                  <a:pt x="4222715" y="1103885"/>
                </a:lnTo>
                <a:lnTo>
                  <a:pt x="4163877" y="1143593"/>
                </a:lnTo>
                <a:lnTo>
                  <a:pt x="4098649" y="1181802"/>
                </a:lnTo>
                <a:lnTo>
                  <a:pt x="4063705" y="1200322"/>
                </a:lnTo>
                <a:lnTo>
                  <a:pt x="4027245" y="1218439"/>
                </a:lnTo>
                <a:lnTo>
                  <a:pt x="3989294" y="1236145"/>
                </a:lnTo>
                <a:lnTo>
                  <a:pt x="3949880" y="1253431"/>
                </a:lnTo>
                <a:lnTo>
                  <a:pt x="3909029" y="1270286"/>
                </a:lnTo>
                <a:lnTo>
                  <a:pt x="3866768" y="1286701"/>
                </a:lnTo>
                <a:lnTo>
                  <a:pt x="3823124" y="1302668"/>
                </a:lnTo>
                <a:lnTo>
                  <a:pt x="3778124" y="1318178"/>
                </a:lnTo>
                <a:lnTo>
                  <a:pt x="3731795" y="1333220"/>
                </a:lnTo>
                <a:lnTo>
                  <a:pt x="3684163" y="1347785"/>
                </a:lnTo>
                <a:lnTo>
                  <a:pt x="3635255" y="1361865"/>
                </a:lnTo>
                <a:lnTo>
                  <a:pt x="3585098" y="1375450"/>
                </a:lnTo>
                <a:lnTo>
                  <a:pt x="3533720" y="1388531"/>
                </a:lnTo>
                <a:lnTo>
                  <a:pt x="3481146" y="1401098"/>
                </a:lnTo>
                <a:lnTo>
                  <a:pt x="3427403" y="1413143"/>
                </a:lnTo>
                <a:lnTo>
                  <a:pt x="3372519" y="1424655"/>
                </a:lnTo>
                <a:lnTo>
                  <a:pt x="3316520" y="1435627"/>
                </a:lnTo>
                <a:lnTo>
                  <a:pt x="3259433" y="1446048"/>
                </a:lnTo>
                <a:lnTo>
                  <a:pt x="3201285" y="1455909"/>
                </a:lnTo>
                <a:lnTo>
                  <a:pt x="3142103" y="1465201"/>
                </a:lnTo>
                <a:lnTo>
                  <a:pt x="3081913" y="1473914"/>
                </a:lnTo>
                <a:lnTo>
                  <a:pt x="3020742" y="1482040"/>
                </a:lnTo>
                <a:lnTo>
                  <a:pt x="2958617" y="1489570"/>
                </a:lnTo>
                <a:lnTo>
                  <a:pt x="2895566" y="1496493"/>
                </a:lnTo>
                <a:lnTo>
                  <a:pt x="2831614" y="1502800"/>
                </a:lnTo>
                <a:lnTo>
                  <a:pt x="2766788" y="1508483"/>
                </a:lnTo>
                <a:lnTo>
                  <a:pt x="2701116" y="1513533"/>
                </a:lnTo>
                <a:lnTo>
                  <a:pt x="2634624" y="1517939"/>
                </a:lnTo>
                <a:lnTo>
                  <a:pt x="2567340" y="1521692"/>
                </a:lnTo>
                <a:lnTo>
                  <a:pt x="2499289" y="1524784"/>
                </a:lnTo>
                <a:lnTo>
                  <a:pt x="2430498" y="1527205"/>
                </a:lnTo>
                <a:lnTo>
                  <a:pt x="2360995" y="1528946"/>
                </a:lnTo>
                <a:lnTo>
                  <a:pt x="2290807" y="1529997"/>
                </a:lnTo>
                <a:lnTo>
                  <a:pt x="2219960" y="1530350"/>
                </a:lnTo>
                <a:lnTo>
                  <a:pt x="2149042" y="1529997"/>
                </a:lnTo>
                <a:lnTo>
                  <a:pt x="2078785" y="1528946"/>
                </a:lnTo>
                <a:lnTo>
                  <a:pt x="2009217" y="1527205"/>
                </a:lnTo>
                <a:lnTo>
                  <a:pt x="1940364" y="1524784"/>
                </a:lnTo>
                <a:lnTo>
                  <a:pt x="1872253" y="1521692"/>
                </a:lnTo>
                <a:lnTo>
                  <a:pt x="1804910" y="1517939"/>
                </a:lnTo>
                <a:lnTo>
                  <a:pt x="1738363" y="1513533"/>
                </a:lnTo>
                <a:lnTo>
                  <a:pt x="1672638" y="1508483"/>
                </a:lnTo>
                <a:lnTo>
                  <a:pt x="1607762" y="1502800"/>
                </a:lnTo>
                <a:lnTo>
                  <a:pt x="1543762" y="1496493"/>
                </a:lnTo>
                <a:lnTo>
                  <a:pt x="1480664" y="1489570"/>
                </a:lnTo>
                <a:lnTo>
                  <a:pt x="1418495" y="1482040"/>
                </a:lnTo>
                <a:lnTo>
                  <a:pt x="1357282" y="1473914"/>
                </a:lnTo>
                <a:lnTo>
                  <a:pt x="1297052" y="1465201"/>
                </a:lnTo>
                <a:lnTo>
                  <a:pt x="1237832" y="1455909"/>
                </a:lnTo>
                <a:lnTo>
                  <a:pt x="1179648" y="1446048"/>
                </a:lnTo>
                <a:lnTo>
                  <a:pt x="1122527" y="1435627"/>
                </a:lnTo>
                <a:lnTo>
                  <a:pt x="1066496" y="1424655"/>
                </a:lnTo>
                <a:lnTo>
                  <a:pt x="1011581" y="1413143"/>
                </a:lnTo>
                <a:lnTo>
                  <a:pt x="957810" y="1401098"/>
                </a:lnTo>
                <a:lnTo>
                  <a:pt x="905209" y="1388531"/>
                </a:lnTo>
                <a:lnTo>
                  <a:pt x="853805" y="1375450"/>
                </a:lnTo>
                <a:lnTo>
                  <a:pt x="803624" y="1361865"/>
                </a:lnTo>
                <a:lnTo>
                  <a:pt x="754694" y="1347785"/>
                </a:lnTo>
                <a:lnTo>
                  <a:pt x="707042" y="1333220"/>
                </a:lnTo>
                <a:lnTo>
                  <a:pt x="660693" y="1318178"/>
                </a:lnTo>
                <a:lnTo>
                  <a:pt x="615675" y="1302668"/>
                </a:lnTo>
                <a:lnTo>
                  <a:pt x="572014" y="1286701"/>
                </a:lnTo>
                <a:lnTo>
                  <a:pt x="529738" y="1270286"/>
                </a:lnTo>
                <a:lnTo>
                  <a:pt x="488873" y="1253431"/>
                </a:lnTo>
                <a:lnTo>
                  <a:pt x="449446" y="1236145"/>
                </a:lnTo>
                <a:lnTo>
                  <a:pt x="411483" y="1218439"/>
                </a:lnTo>
                <a:lnTo>
                  <a:pt x="375012" y="1200322"/>
                </a:lnTo>
                <a:lnTo>
                  <a:pt x="340059" y="1181802"/>
                </a:lnTo>
                <a:lnTo>
                  <a:pt x="306651" y="1162889"/>
                </a:lnTo>
                <a:lnTo>
                  <a:pt x="244576" y="1123921"/>
                </a:lnTo>
                <a:lnTo>
                  <a:pt x="189002" y="1083493"/>
                </a:lnTo>
                <a:lnTo>
                  <a:pt x="140144" y="1041677"/>
                </a:lnTo>
                <a:lnTo>
                  <a:pt x="98214" y="998549"/>
                </a:lnTo>
                <a:lnTo>
                  <a:pt x="63428" y="954182"/>
                </a:lnTo>
                <a:lnTo>
                  <a:pt x="35999" y="908650"/>
                </a:lnTo>
                <a:lnTo>
                  <a:pt x="16142" y="862028"/>
                </a:lnTo>
                <a:lnTo>
                  <a:pt x="4071" y="814390"/>
                </a:lnTo>
                <a:lnTo>
                  <a:pt x="0" y="765810"/>
                </a:lnTo>
                <a:lnTo>
                  <a:pt x="1022" y="741336"/>
                </a:lnTo>
                <a:lnTo>
                  <a:pt x="9120" y="693084"/>
                </a:lnTo>
                <a:lnTo>
                  <a:pt x="25111" y="645822"/>
                </a:lnTo>
                <a:lnTo>
                  <a:pt x="48780" y="599623"/>
                </a:lnTo>
                <a:lnTo>
                  <a:pt x="79915" y="554560"/>
                </a:lnTo>
                <a:lnTo>
                  <a:pt x="118299" y="510709"/>
                </a:lnTo>
                <a:lnTo>
                  <a:pt x="163720" y="468141"/>
                </a:lnTo>
                <a:lnTo>
                  <a:pt x="215963" y="426932"/>
                </a:lnTo>
                <a:lnTo>
                  <a:pt x="274814" y="387154"/>
                </a:lnTo>
                <a:lnTo>
                  <a:pt x="340059" y="348882"/>
                </a:lnTo>
                <a:lnTo>
                  <a:pt x="375012" y="330334"/>
                </a:lnTo>
                <a:lnTo>
                  <a:pt x="411483" y="312189"/>
                </a:lnTo>
                <a:lnTo>
                  <a:pt x="449446" y="294458"/>
                </a:lnTo>
                <a:lnTo>
                  <a:pt x="488873" y="277149"/>
                </a:lnTo>
                <a:lnTo>
                  <a:pt x="529738" y="260271"/>
                </a:lnTo>
                <a:lnTo>
                  <a:pt x="572014" y="243835"/>
                </a:lnTo>
                <a:lnTo>
                  <a:pt x="615675" y="227849"/>
                </a:lnTo>
                <a:lnTo>
                  <a:pt x="660693" y="212321"/>
                </a:lnTo>
                <a:lnTo>
                  <a:pt x="707042" y="197263"/>
                </a:lnTo>
                <a:lnTo>
                  <a:pt x="754694" y="182682"/>
                </a:lnTo>
                <a:lnTo>
                  <a:pt x="803624" y="168588"/>
                </a:lnTo>
                <a:lnTo>
                  <a:pt x="853805" y="154990"/>
                </a:lnTo>
                <a:lnTo>
                  <a:pt x="905209" y="141897"/>
                </a:lnTo>
                <a:lnTo>
                  <a:pt x="957810" y="129319"/>
                </a:lnTo>
                <a:lnTo>
                  <a:pt x="1011581" y="117265"/>
                </a:lnTo>
                <a:lnTo>
                  <a:pt x="1066496" y="105743"/>
                </a:lnTo>
                <a:lnTo>
                  <a:pt x="1122527" y="94764"/>
                </a:lnTo>
                <a:lnTo>
                  <a:pt x="1179648" y="84336"/>
                </a:lnTo>
                <a:lnTo>
                  <a:pt x="1237832" y="74469"/>
                </a:lnTo>
                <a:lnTo>
                  <a:pt x="1297052" y="65172"/>
                </a:lnTo>
                <a:lnTo>
                  <a:pt x="1357282" y="56453"/>
                </a:lnTo>
                <a:lnTo>
                  <a:pt x="1418495" y="48323"/>
                </a:lnTo>
                <a:lnTo>
                  <a:pt x="1480664" y="40791"/>
                </a:lnTo>
                <a:lnTo>
                  <a:pt x="1543762" y="33865"/>
                </a:lnTo>
                <a:lnTo>
                  <a:pt x="1607762" y="27555"/>
                </a:lnTo>
                <a:lnTo>
                  <a:pt x="1672638" y="21870"/>
                </a:lnTo>
                <a:lnTo>
                  <a:pt x="1738363" y="16819"/>
                </a:lnTo>
                <a:lnTo>
                  <a:pt x="1804910" y="12412"/>
                </a:lnTo>
                <a:lnTo>
                  <a:pt x="1872253" y="8658"/>
                </a:lnTo>
                <a:lnTo>
                  <a:pt x="1940364" y="5565"/>
                </a:lnTo>
                <a:lnTo>
                  <a:pt x="2009217" y="3144"/>
                </a:lnTo>
                <a:lnTo>
                  <a:pt x="2078785" y="1403"/>
                </a:lnTo>
                <a:lnTo>
                  <a:pt x="2149042" y="352"/>
                </a:lnTo>
                <a:lnTo>
                  <a:pt x="221996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85670" y="155321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25590" y="30848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308350" y="1940559"/>
            <a:ext cx="21920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045" marR="5080" indent="-9398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Used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for</a:t>
            </a:r>
            <a:r>
              <a:rPr sz="2400" b="1" spc="-6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minor  expenditures.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085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Petty </a:t>
            </a:r>
            <a:r>
              <a:rPr dirty="0"/>
              <a:t>Cash Funds</a:t>
            </a:r>
          </a:p>
        </p:txBody>
      </p:sp>
      <p:sp>
        <p:nvSpPr>
          <p:cNvPr id="12" name="object 12"/>
          <p:cNvSpPr/>
          <p:nvPr/>
        </p:nvSpPr>
        <p:spPr>
          <a:xfrm>
            <a:off x="30480" y="5149850"/>
            <a:ext cx="4102100" cy="1358900"/>
          </a:xfrm>
          <a:custGeom>
            <a:avLst/>
            <a:gdLst/>
            <a:ahLst/>
            <a:cxnLst/>
            <a:rect l="l" t="t" r="r" b="b"/>
            <a:pathLst>
              <a:path w="4102100" h="1358900">
                <a:moveTo>
                  <a:pt x="2049780" y="0"/>
                </a:moveTo>
                <a:lnTo>
                  <a:pt x="1978982" y="364"/>
                </a:lnTo>
                <a:lnTo>
                  <a:pt x="1908900" y="1452"/>
                </a:lnTo>
                <a:lnTo>
                  <a:pt x="1839567" y="3252"/>
                </a:lnTo>
                <a:lnTo>
                  <a:pt x="1771014" y="5755"/>
                </a:lnTo>
                <a:lnTo>
                  <a:pt x="1703271" y="8950"/>
                </a:lnTo>
                <a:lnTo>
                  <a:pt x="1636369" y="12827"/>
                </a:lnTo>
                <a:lnTo>
                  <a:pt x="1570342" y="17376"/>
                </a:lnTo>
                <a:lnTo>
                  <a:pt x="1505218" y="22586"/>
                </a:lnTo>
                <a:lnTo>
                  <a:pt x="1441030" y="28447"/>
                </a:lnTo>
                <a:lnTo>
                  <a:pt x="1377810" y="34950"/>
                </a:lnTo>
                <a:lnTo>
                  <a:pt x="1315588" y="42083"/>
                </a:lnTo>
                <a:lnTo>
                  <a:pt x="1254395" y="49837"/>
                </a:lnTo>
                <a:lnTo>
                  <a:pt x="1194263" y="58201"/>
                </a:lnTo>
                <a:lnTo>
                  <a:pt x="1135224" y="67165"/>
                </a:lnTo>
                <a:lnTo>
                  <a:pt x="1077308" y="76719"/>
                </a:lnTo>
                <a:lnTo>
                  <a:pt x="1020547" y="86853"/>
                </a:lnTo>
                <a:lnTo>
                  <a:pt x="964972" y="97556"/>
                </a:lnTo>
                <a:lnTo>
                  <a:pt x="910614" y="108818"/>
                </a:lnTo>
                <a:lnTo>
                  <a:pt x="857505" y="120629"/>
                </a:lnTo>
                <a:lnTo>
                  <a:pt x="805675" y="132979"/>
                </a:lnTo>
                <a:lnTo>
                  <a:pt x="755157" y="145857"/>
                </a:lnTo>
                <a:lnTo>
                  <a:pt x="705981" y="159253"/>
                </a:lnTo>
                <a:lnTo>
                  <a:pt x="658179" y="173158"/>
                </a:lnTo>
                <a:lnTo>
                  <a:pt x="611783" y="187560"/>
                </a:lnTo>
                <a:lnTo>
                  <a:pt x="566822" y="202450"/>
                </a:lnTo>
                <a:lnTo>
                  <a:pt x="523329" y="217817"/>
                </a:lnTo>
                <a:lnTo>
                  <a:pt x="481335" y="233651"/>
                </a:lnTo>
                <a:lnTo>
                  <a:pt x="440871" y="249941"/>
                </a:lnTo>
                <a:lnTo>
                  <a:pt x="401968" y="266679"/>
                </a:lnTo>
                <a:lnTo>
                  <a:pt x="364659" y="283853"/>
                </a:lnTo>
                <a:lnTo>
                  <a:pt x="328973" y="301452"/>
                </a:lnTo>
                <a:lnTo>
                  <a:pt x="294943" y="319468"/>
                </a:lnTo>
                <a:lnTo>
                  <a:pt x="231973" y="356706"/>
                </a:lnTo>
                <a:lnTo>
                  <a:pt x="175999" y="395485"/>
                </a:lnTo>
                <a:lnTo>
                  <a:pt x="127273" y="435723"/>
                </a:lnTo>
                <a:lnTo>
                  <a:pt x="86044" y="477338"/>
                </a:lnTo>
                <a:lnTo>
                  <a:pt x="52562" y="520248"/>
                </a:lnTo>
                <a:lnTo>
                  <a:pt x="27078" y="564371"/>
                </a:lnTo>
                <a:lnTo>
                  <a:pt x="9842" y="609625"/>
                </a:lnTo>
                <a:lnTo>
                  <a:pt x="1103" y="655929"/>
                </a:lnTo>
                <a:lnTo>
                  <a:pt x="0" y="679450"/>
                </a:lnTo>
                <a:lnTo>
                  <a:pt x="1103" y="702895"/>
                </a:lnTo>
                <a:lnTo>
                  <a:pt x="9842" y="749068"/>
                </a:lnTo>
                <a:lnTo>
                  <a:pt x="27078" y="794215"/>
                </a:lnTo>
                <a:lnTo>
                  <a:pt x="52562" y="838251"/>
                </a:lnTo>
                <a:lnTo>
                  <a:pt x="86044" y="881095"/>
                </a:lnTo>
                <a:lnTo>
                  <a:pt x="127273" y="922661"/>
                </a:lnTo>
                <a:lnTo>
                  <a:pt x="175999" y="962868"/>
                </a:lnTo>
                <a:lnTo>
                  <a:pt x="231973" y="1001631"/>
                </a:lnTo>
                <a:lnTo>
                  <a:pt x="294943" y="1038867"/>
                </a:lnTo>
                <a:lnTo>
                  <a:pt x="328973" y="1056886"/>
                </a:lnTo>
                <a:lnTo>
                  <a:pt x="364659" y="1074493"/>
                </a:lnTo>
                <a:lnTo>
                  <a:pt x="401968" y="1091675"/>
                </a:lnTo>
                <a:lnTo>
                  <a:pt x="440871" y="1108424"/>
                </a:lnTo>
                <a:lnTo>
                  <a:pt x="481335" y="1124729"/>
                </a:lnTo>
                <a:lnTo>
                  <a:pt x="523329" y="1140579"/>
                </a:lnTo>
                <a:lnTo>
                  <a:pt x="566822" y="1155964"/>
                </a:lnTo>
                <a:lnTo>
                  <a:pt x="611783" y="1170873"/>
                </a:lnTo>
                <a:lnTo>
                  <a:pt x="658179" y="1185296"/>
                </a:lnTo>
                <a:lnTo>
                  <a:pt x="705981" y="1199222"/>
                </a:lnTo>
                <a:lnTo>
                  <a:pt x="755157" y="1212642"/>
                </a:lnTo>
                <a:lnTo>
                  <a:pt x="805675" y="1225545"/>
                </a:lnTo>
                <a:lnTo>
                  <a:pt x="857505" y="1237919"/>
                </a:lnTo>
                <a:lnTo>
                  <a:pt x="910614" y="1249756"/>
                </a:lnTo>
                <a:lnTo>
                  <a:pt x="964972" y="1261044"/>
                </a:lnTo>
                <a:lnTo>
                  <a:pt x="1020547" y="1271773"/>
                </a:lnTo>
                <a:lnTo>
                  <a:pt x="1077308" y="1281932"/>
                </a:lnTo>
                <a:lnTo>
                  <a:pt x="1135224" y="1291512"/>
                </a:lnTo>
                <a:lnTo>
                  <a:pt x="1194263" y="1300501"/>
                </a:lnTo>
                <a:lnTo>
                  <a:pt x="1254395" y="1308890"/>
                </a:lnTo>
                <a:lnTo>
                  <a:pt x="1315588" y="1316667"/>
                </a:lnTo>
                <a:lnTo>
                  <a:pt x="1377810" y="1323823"/>
                </a:lnTo>
                <a:lnTo>
                  <a:pt x="1441030" y="1330347"/>
                </a:lnTo>
                <a:lnTo>
                  <a:pt x="1505218" y="1336228"/>
                </a:lnTo>
                <a:lnTo>
                  <a:pt x="1570342" y="1341456"/>
                </a:lnTo>
                <a:lnTo>
                  <a:pt x="1636369" y="1346022"/>
                </a:lnTo>
                <a:lnTo>
                  <a:pt x="1703271" y="1349913"/>
                </a:lnTo>
                <a:lnTo>
                  <a:pt x="1771014" y="1353120"/>
                </a:lnTo>
                <a:lnTo>
                  <a:pt x="1839567" y="1355633"/>
                </a:lnTo>
                <a:lnTo>
                  <a:pt x="1908900" y="1357441"/>
                </a:lnTo>
                <a:lnTo>
                  <a:pt x="1978982" y="1358533"/>
                </a:lnTo>
                <a:lnTo>
                  <a:pt x="2049780" y="1358900"/>
                </a:lnTo>
                <a:lnTo>
                  <a:pt x="2120655" y="1358533"/>
                </a:lnTo>
                <a:lnTo>
                  <a:pt x="2190814" y="1357441"/>
                </a:lnTo>
                <a:lnTo>
                  <a:pt x="2260225" y="1355633"/>
                </a:lnTo>
                <a:lnTo>
                  <a:pt x="2328856" y="1353120"/>
                </a:lnTo>
                <a:lnTo>
                  <a:pt x="2396676" y="1349913"/>
                </a:lnTo>
                <a:lnTo>
                  <a:pt x="2463654" y="1346022"/>
                </a:lnTo>
                <a:lnTo>
                  <a:pt x="2529758" y="1341456"/>
                </a:lnTo>
                <a:lnTo>
                  <a:pt x="2594957" y="1336228"/>
                </a:lnTo>
                <a:lnTo>
                  <a:pt x="2659220" y="1330347"/>
                </a:lnTo>
                <a:lnTo>
                  <a:pt x="2722516" y="1323823"/>
                </a:lnTo>
                <a:lnTo>
                  <a:pt x="2784812" y="1316667"/>
                </a:lnTo>
                <a:lnTo>
                  <a:pt x="2846078" y="1308890"/>
                </a:lnTo>
                <a:lnTo>
                  <a:pt x="2906283" y="1300501"/>
                </a:lnTo>
                <a:lnTo>
                  <a:pt x="2965394" y="1291512"/>
                </a:lnTo>
                <a:lnTo>
                  <a:pt x="3023381" y="1281932"/>
                </a:lnTo>
                <a:lnTo>
                  <a:pt x="3080212" y="1271773"/>
                </a:lnTo>
                <a:lnTo>
                  <a:pt x="3135856" y="1261044"/>
                </a:lnTo>
                <a:lnTo>
                  <a:pt x="3190282" y="1249756"/>
                </a:lnTo>
                <a:lnTo>
                  <a:pt x="3243458" y="1237919"/>
                </a:lnTo>
                <a:lnTo>
                  <a:pt x="3295353" y="1225545"/>
                </a:lnTo>
                <a:lnTo>
                  <a:pt x="3345935" y="1212642"/>
                </a:lnTo>
                <a:lnTo>
                  <a:pt x="3395173" y="1199222"/>
                </a:lnTo>
                <a:lnTo>
                  <a:pt x="3443037" y="1185296"/>
                </a:lnTo>
                <a:lnTo>
                  <a:pt x="3489493" y="1170873"/>
                </a:lnTo>
                <a:lnTo>
                  <a:pt x="3534512" y="1155964"/>
                </a:lnTo>
                <a:lnTo>
                  <a:pt x="3578062" y="1140579"/>
                </a:lnTo>
                <a:lnTo>
                  <a:pt x="3620111" y="1124729"/>
                </a:lnTo>
                <a:lnTo>
                  <a:pt x="3660628" y="1108424"/>
                </a:lnTo>
                <a:lnTo>
                  <a:pt x="3699582" y="1091675"/>
                </a:lnTo>
                <a:lnTo>
                  <a:pt x="3736942" y="1074493"/>
                </a:lnTo>
                <a:lnTo>
                  <a:pt x="3772675" y="1056886"/>
                </a:lnTo>
                <a:lnTo>
                  <a:pt x="3806751" y="1038867"/>
                </a:lnTo>
                <a:lnTo>
                  <a:pt x="3869806" y="1001631"/>
                </a:lnTo>
                <a:lnTo>
                  <a:pt x="3925855" y="962868"/>
                </a:lnTo>
                <a:lnTo>
                  <a:pt x="3974648" y="922661"/>
                </a:lnTo>
                <a:lnTo>
                  <a:pt x="4015935" y="881095"/>
                </a:lnTo>
                <a:lnTo>
                  <a:pt x="4049463" y="838251"/>
                </a:lnTo>
                <a:lnTo>
                  <a:pt x="4074983" y="794215"/>
                </a:lnTo>
                <a:lnTo>
                  <a:pt x="4092243" y="749068"/>
                </a:lnTo>
                <a:lnTo>
                  <a:pt x="4100994" y="702895"/>
                </a:lnTo>
                <a:lnTo>
                  <a:pt x="4102100" y="679450"/>
                </a:lnTo>
                <a:lnTo>
                  <a:pt x="4100994" y="655929"/>
                </a:lnTo>
                <a:lnTo>
                  <a:pt x="4092243" y="609625"/>
                </a:lnTo>
                <a:lnTo>
                  <a:pt x="4074983" y="564371"/>
                </a:lnTo>
                <a:lnTo>
                  <a:pt x="4049463" y="520248"/>
                </a:lnTo>
                <a:lnTo>
                  <a:pt x="4015935" y="477338"/>
                </a:lnTo>
                <a:lnTo>
                  <a:pt x="3974648" y="435723"/>
                </a:lnTo>
                <a:lnTo>
                  <a:pt x="3925855" y="395485"/>
                </a:lnTo>
                <a:lnTo>
                  <a:pt x="3869806" y="356706"/>
                </a:lnTo>
                <a:lnTo>
                  <a:pt x="3806751" y="319468"/>
                </a:lnTo>
                <a:lnTo>
                  <a:pt x="3772675" y="301452"/>
                </a:lnTo>
                <a:lnTo>
                  <a:pt x="3736942" y="283853"/>
                </a:lnTo>
                <a:lnTo>
                  <a:pt x="3699582" y="266679"/>
                </a:lnTo>
                <a:lnTo>
                  <a:pt x="3660628" y="249941"/>
                </a:lnTo>
                <a:lnTo>
                  <a:pt x="3620111" y="233651"/>
                </a:lnTo>
                <a:lnTo>
                  <a:pt x="3578062" y="217817"/>
                </a:lnTo>
                <a:lnTo>
                  <a:pt x="3534512" y="202450"/>
                </a:lnTo>
                <a:lnTo>
                  <a:pt x="3489493" y="187560"/>
                </a:lnTo>
                <a:lnTo>
                  <a:pt x="3443037" y="173158"/>
                </a:lnTo>
                <a:lnTo>
                  <a:pt x="3395173" y="159253"/>
                </a:lnTo>
                <a:lnTo>
                  <a:pt x="3345935" y="145857"/>
                </a:lnTo>
                <a:lnTo>
                  <a:pt x="3295353" y="132979"/>
                </a:lnTo>
                <a:lnTo>
                  <a:pt x="3243458" y="120629"/>
                </a:lnTo>
                <a:lnTo>
                  <a:pt x="3190282" y="108818"/>
                </a:lnTo>
                <a:lnTo>
                  <a:pt x="3135856" y="97556"/>
                </a:lnTo>
                <a:lnTo>
                  <a:pt x="3080212" y="86853"/>
                </a:lnTo>
                <a:lnTo>
                  <a:pt x="3023381" y="76719"/>
                </a:lnTo>
                <a:lnTo>
                  <a:pt x="2965394" y="67165"/>
                </a:lnTo>
                <a:lnTo>
                  <a:pt x="2906283" y="58201"/>
                </a:lnTo>
                <a:lnTo>
                  <a:pt x="2846078" y="49837"/>
                </a:lnTo>
                <a:lnTo>
                  <a:pt x="2784812" y="42083"/>
                </a:lnTo>
                <a:lnTo>
                  <a:pt x="2722516" y="34950"/>
                </a:lnTo>
                <a:lnTo>
                  <a:pt x="2659220" y="28447"/>
                </a:lnTo>
                <a:lnTo>
                  <a:pt x="2594957" y="22586"/>
                </a:lnTo>
                <a:lnTo>
                  <a:pt x="2529758" y="17376"/>
                </a:lnTo>
                <a:lnTo>
                  <a:pt x="2463654" y="12827"/>
                </a:lnTo>
                <a:lnTo>
                  <a:pt x="2396676" y="8950"/>
                </a:lnTo>
                <a:lnTo>
                  <a:pt x="2328856" y="5755"/>
                </a:lnTo>
                <a:lnTo>
                  <a:pt x="2260225" y="3252"/>
                </a:lnTo>
                <a:lnTo>
                  <a:pt x="2190814" y="1452"/>
                </a:lnTo>
                <a:lnTo>
                  <a:pt x="2120655" y="364"/>
                </a:lnTo>
                <a:lnTo>
                  <a:pt x="204978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480" y="5149850"/>
            <a:ext cx="4102100" cy="1358900"/>
          </a:xfrm>
          <a:custGeom>
            <a:avLst/>
            <a:gdLst/>
            <a:ahLst/>
            <a:cxnLst/>
            <a:rect l="l" t="t" r="r" b="b"/>
            <a:pathLst>
              <a:path w="4102100" h="1358900">
                <a:moveTo>
                  <a:pt x="2049780" y="0"/>
                </a:moveTo>
                <a:lnTo>
                  <a:pt x="2120655" y="364"/>
                </a:lnTo>
                <a:lnTo>
                  <a:pt x="2190814" y="1452"/>
                </a:lnTo>
                <a:lnTo>
                  <a:pt x="2260225" y="3252"/>
                </a:lnTo>
                <a:lnTo>
                  <a:pt x="2328856" y="5755"/>
                </a:lnTo>
                <a:lnTo>
                  <a:pt x="2396676" y="8950"/>
                </a:lnTo>
                <a:lnTo>
                  <a:pt x="2463654" y="12827"/>
                </a:lnTo>
                <a:lnTo>
                  <a:pt x="2529758" y="17376"/>
                </a:lnTo>
                <a:lnTo>
                  <a:pt x="2594957" y="22586"/>
                </a:lnTo>
                <a:lnTo>
                  <a:pt x="2659220" y="28447"/>
                </a:lnTo>
                <a:lnTo>
                  <a:pt x="2722516" y="34950"/>
                </a:lnTo>
                <a:lnTo>
                  <a:pt x="2784812" y="42083"/>
                </a:lnTo>
                <a:lnTo>
                  <a:pt x="2846078" y="49837"/>
                </a:lnTo>
                <a:lnTo>
                  <a:pt x="2906283" y="58201"/>
                </a:lnTo>
                <a:lnTo>
                  <a:pt x="2965394" y="67165"/>
                </a:lnTo>
                <a:lnTo>
                  <a:pt x="3023381" y="76719"/>
                </a:lnTo>
                <a:lnTo>
                  <a:pt x="3080212" y="86853"/>
                </a:lnTo>
                <a:lnTo>
                  <a:pt x="3135856" y="97556"/>
                </a:lnTo>
                <a:lnTo>
                  <a:pt x="3190282" y="108818"/>
                </a:lnTo>
                <a:lnTo>
                  <a:pt x="3243458" y="120629"/>
                </a:lnTo>
                <a:lnTo>
                  <a:pt x="3295353" y="132979"/>
                </a:lnTo>
                <a:lnTo>
                  <a:pt x="3345935" y="145857"/>
                </a:lnTo>
                <a:lnTo>
                  <a:pt x="3395173" y="159253"/>
                </a:lnTo>
                <a:lnTo>
                  <a:pt x="3443037" y="173158"/>
                </a:lnTo>
                <a:lnTo>
                  <a:pt x="3489493" y="187560"/>
                </a:lnTo>
                <a:lnTo>
                  <a:pt x="3534512" y="202450"/>
                </a:lnTo>
                <a:lnTo>
                  <a:pt x="3578062" y="217817"/>
                </a:lnTo>
                <a:lnTo>
                  <a:pt x="3620111" y="233651"/>
                </a:lnTo>
                <a:lnTo>
                  <a:pt x="3660628" y="249941"/>
                </a:lnTo>
                <a:lnTo>
                  <a:pt x="3699582" y="266679"/>
                </a:lnTo>
                <a:lnTo>
                  <a:pt x="3736942" y="283853"/>
                </a:lnTo>
                <a:lnTo>
                  <a:pt x="3772675" y="301452"/>
                </a:lnTo>
                <a:lnTo>
                  <a:pt x="3806751" y="319468"/>
                </a:lnTo>
                <a:lnTo>
                  <a:pt x="3869806" y="356706"/>
                </a:lnTo>
                <a:lnTo>
                  <a:pt x="3925855" y="395485"/>
                </a:lnTo>
                <a:lnTo>
                  <a:pt x="3974648" y="435723"/>
                </a:lnTo>
                <a:lnTo>
                  <a:pt x="4015935" y="477338"/>
                </a:lnTo>
                <a:lnTo>
                  <a:pt x="4049463" y="520248"/>
                </a:lnTo>
                <a:lnTo>
                  <a:pt x="4074983" y="564371"/>
                </a:lnTo>
                <a:lnTo>
                  <a:pt x="4092243" y="609625"/>
                </a:lnTo>
                <a:lnTo>
                  <a:pt x="4100994" y="655929"/>
                </a:lnTo>
                <a:lnTo>
                  <a:pt x="4102100" y="679450"/>
                </a:lnTo>
                <a:lnTo>
                  <a:pt x="4100994" y="702895"/>
                </a:lnTo>
                <a:lnTo>
                  <a:pt x="4092243" y="749068"/>
                </a:lnTo>
                <a:lnTo>
                  <a:pt x="4074983" y="794215"/>
                </a:lnTo>
                <a:lnTo>
                  <a:pt x="4049463" y="838251"/>
                </a:lnTo>
                <a:lnTo>
                  <a:pt x="4015935" y="881095"/>
                </a:lnTo>
                <a:lnTo>
                  <a:pt x="3974648" y="922661"/>
                </a:lnTo>
                <a:lnTo>
                  <a:pt x="3925855" y="962868"/>
                </a:lnTo>
                <a:lnTo>
                  <a:pt x="3869806" y="1001631"/>
                </a:lnTo>
                <a:lnTo>
                  <a:pt x="3806751" y="1038867"/>
                </a:lnTo>
                <a:lnTo>
                  <a:pt x="3772675" y="1056886"/>
                </a:lnTo>
                <a:lnTo>
                  <a:pt x="3736942" y="1074493"/>
                </a:lnTo>
                <a:lnTo>
                  <a:pt x="3699582" y="1091675"/>
                </a:lnTo>
                <a:lnTo>
                  <a:pt x="3660628" y="1108424"/>
                </a:lnTo>
                <a:lnTo>
                  <a:pt x="3620111" y="1124729"/>
                </a:lnTo>
                <a:lnTo>
                  <a:pt x="3578062" y="1140579"/>
                </a:lnTo>
                <a:lnTo>
                  <a:pt x="3534512" y="1155964"/>
                </a:lnTo>
                <a:lnTo>
                  <a:pt x="3489493" y="1170873"/>
                </a:lnTo>
                <a:lnTo>
                  <a:pt x="3443037" y="1185296"/>
                </a:lnTo>
                <a:lnTo>
                  <a:pt x="3395173" y="1199222"/>
                </a:lnTo>
                <a:lnTo>
                  <a:pt x="3345935" y="1212642"/>
                </a:lnTo>
                <a:lnTo>
                  <a:pt x="3295353" y="1225545"/>
                </a:lnTo>
                <a:lnTo>
                  <a:pt x="3243458" y="1237919"/>
                </a:lnTo>
                <a:lnTo>
                  <a:pt x="3190282" y="1249756"/>
                </a:lnTo>
                <a:lnTo>
                  <a:pt x="3135856" y="1261044"/>
                </a:lnTo>
                <a:lnTo>
                  <a:pt x="3080212" y="1271773"/>
                </a:lnTo>
                <a:lnTo>
                  <a:pt x="3023381" y="1281932"/>
                </a:lnTo>
                <a:lnTo>
                  <a:pt x="2965394" y="1291512"/>
                </a:lnTo>
                <a:lnTo>
                  <a:pt x="2906283" y="1300501"/>
                </a:lnTo>
                <a:lnTo>
                  <a:pt x="2846078" y="1308890"/>
                </a:lnTo>
                <a:lnTo>
                  <a:pt x="2784812" y="1316667"/>
                </a:lnTo>
                <a:lnTo>
                  <a:pt x="2722516" y="1323823"/>
                </a:lnTo>
                <a:lnTo>
                  <a:pt x="2659220" y="1330347"/>
                </a:lnTo>
                <a:lnTo>
                  <a:pt x="2594957" y="1336228"/>
                </a:lnTo>
                <a:lnTo>
                  <a:pt x="2529758" y="1341456"/>
                </a:lnTo>
                <a:lnTo>
                  <a:pt x="2463654" y="1346022"/>
                </a:lnTo>
                <a:lnTo>
                  <a:pt x="2396676" y="1349913"/>
                </a:lnTo>
                <a:lnTo>
                  <a:pt x="2328856" y="1353120"/>
                </a:lnTo>
                <a:lnTo>
                  <a:pt x="2260225" y="1355633"/>
                </a:lnTo>
                <a:lnTo>
                  <a:pt x="2190814" y="1357441"/>
                </a:lnTo>
                <a:lnTo>
                  <a:pt x="2120655" y="1358533"/>
                </a:lnTo>
                <a:lnTo>
                  <a:pt x="2049780" y="1358900"/>
                </a:lnTo>
                <a:lnTo>
                  <a:pt x="1978982" y="1358533"/>
                </a:lnTo>
                <a:lnTo>
                  <a:pt x="1908900" y="1357441"/>
                </a:lnTo>
                <a:lnTo>
                  <a:pt x="1839567" y="1355633"/>
                </a:lnTo>
                <a:lnTo>
                  <a:pt x="1771014" y="1353120"/>
                </a:lnTo>
                <a:lnTo>
                  <a:pt x="1703271" y="1349913"/>
                </a:lnTo>
                <a:lnTo>
                  <a:pt x="1636369" y="1346022"/>
                </a:lnTo>
                <a:lnTo>
                  <a:pt x="1570342" y="1341456"/>
                </a:lnTo>
                <a:lnTo>
                  <a:pt x="1505218" y="1336228"/>
                </a:lnTo>
                <a:lnTo>
                  <a:pt x="1441030" y="1330347"/>
                </a:lnTo>
                <a:lnTo>
                  <a:pt x="1377810" y="1323823"/>
                </a:lnTo>
                <a:lnTo>
                  <a:pt x="1315588" y="1316667"/>
                </a:lnTo>
                <a:lnTo>
                  <a:pt x="1254395" y="1308890"/>
                </a:lnTo>
                <a:lnTo>
                  <a:pt x="1194263" y="1300501"/>
                </a:lnTo>
                <a:lnTo>
                  <a:pt x="1135224" y="1291512"/>
                </a:lnTo>
                <a:lnTo>
                  <a:pt x="1077308" y="1281932"/>
                </a:lnTo>
                <a:lnTo>
                  <a:pt x="1020547" y="1271773"/>
                </a:lnTo>
                <a:lnTo>
                  <a:pt x="964972" y="1261044"/>
                </a:lnTo>
                <a:lnTo>
                  <a:pt x="910614" y="1249756"/>
                </a:lnTo>
                <a:lnTo>
                  <a:pt x="857505" y="1237919"/>
                </a:lnTo>
                <a:lnTo>
                  <a:pt x="805675" y="1225545"/>
                </a:lnTo>
                <a:lnTo>
                  <a:pt x="755157" y="1212642"/>
                </a:lnTo>
                <a:lnTo>
                  <a:pt x="705981" y="1199222"/>
                </a:lnTo>
                <a:lnTo>
                  <a:pt x="658179" y="1185296"/>
                </a:lnTo>
                <a:lnTo>
                  <a:pt x="611783" y="1170873"/>
                </a:lnTo>
                <a:lnTo>
                  <a:pt x="566822" y="1155964"/>
                </a:lnTo>
                <a:lnTo>
                  <a:pt x="523329" y="1140579"/>
                </a:lnTo>
                <a:lnTo>
                  <a:pt x="481335" y="1124729"/>
                </a:lnTo>
                <a:lnTo>
                  <a:pt x="440871" y="1108424"/>
                </a:lnTo>
                <a:lnTo>
                  <a:pt x="401968" y="1091675"/>
                </a:lnTo>
                <a:lnTo>
                  <a:pt x="364659" y="1074493"/>
                </a:lnTo>
                <a:lnTo>
                  <a:pt x="328973" y="1056886"/>
                </a:lnTo>
                <a:lnTo>
                  <a:pt x="294943" y="1038867"/>
                </a:lnTo>
                <a:lnTo>
                  <a:pt x="231973" y="1001631"/>
                </a:lnTo>
                <a:lnTo>
                  <a:pt x="175999" y="962868"/>
                </a:lnTo>
                <a:lnTo>
                  <a:pt x="127273" y="922661"/>
                </a:lnTo>
                <a:lnTo>
                  <a:pt x="86044" y="881095"/>
                </a:lnTo>
                <a:lnTo>
                  <a:pt x="52562" y="838251"/>
                </a:lnTo>
                <a:lnTo>
                  <a:pt x="27078" y="794215"/>
                </a:lnTo>
                <a:lnTo>
                  <a:pt x="9842" y="749068"/>
                </a:lnTo>
                <a:lnTo>
                  <a:pt x="1103" y="702895"/>
                </a:lnTo>
                <a:lnTo>
                  <a:pt x="0" y="679450"/>
                </a:lnTo>
                <a:lnTo>
                  <a:pt x="1103" y="655929"/>
                </a:lnTo>
                <a:lnTo>
                  <a:pt x="9842" y="609625"/>
                </a:lnTo>
                <a:lnTo>
                  <a:pt x="27078" y="564371"/>
                </a:lnTo>
                <a:lnTo>
                  <a:pt x="52562" y="520248"/>
                </a:lnTo>
                <a:lnTo>
                  <a:pt x="86044" y="477338"/>
                </a:lnTo>
                <a:lnTo>
                  <a:pt x="127273" y="435723"/>
                </a:lnTo>
                <a:lnTo>
                  <a:pt x="175999" y="395485"/>
                </a:lnTo>
                <a:lnTo>
                  <a:pt x="231973" y="356706"/>
                </a:lnTo>
                <a:lnTo>
                  <a:pt x="294943" y="319468"/>
                </a:lnTo>
                <a:lnTo>
                  <a:pt x="328973" y="301452"/>
                </a:lnTo>
                <a:lnTo>
                  <a:pt x="364659" y="283853"/>
                </a:lnTo>
                <a:lnTo>
                  <a:pt x="401968" y="266679"/>
                </a:lnTo>
                <a:lnTo>
                  <a:pt x="440871" y="249941"/>
                </a:lnTo>
                <a:lnTo>
                  <a:pt x="481335" y="233651"/>
                </a:lnTo>
                <a:lnTo>
                  <a:pt x="523329" y="217817"/>
                </a:lnTo>
                <a:lnTo>
                  <a:pt x="566822" y="202450"/>
                </a:lnTo>
                <a:lnTo>
                  <a:pt x="611783" y="187560"/>
                </a:lnTo>
                <a:lnTo>
                  <a:pt x="658179" y="173158"/>
                </a:lnTo>
                <a:lnTo>
                  <a:pt x="705981" y="159253"/>
                </a:lnTo>
                <a:lnTo>
                  <a:pt x="755157" y="145857"/>
                </a:lnTo>
                <a:lnTo>
                  <a:pt x="805675" y="132979"/>
                </a:lnTo>
                <a:lnTo>
                  <a:pt x="857505" y="120629"/>
                </a:lnTo>
                <a:lnTo>
                  <a:pt x="910614" y="108818"/>
                </a:lnTo>
                <a:lnTo>
                  <a:pt x="964972" y="97556"/>
                </a:lnTo>
                <a:lnTo>
                  <a:pt x="1020547" y="86853"/>
                </a:lnTo>
                <a:lnTo>
                  <a:pt x="1077308" y="76719"/>
                </a:lnTo>
                <a:lnTo>
                  <a:pt x="1135224" y="67165"/>
                </a:lnTo>
                <a:lnTo>
                  <a:pt x="1194263" y="58201"/>
                </a:lnTo>
                <a:lnTo>
                  <a:pt x="1254395" y="49837"/>
                </a:lnTo>
                <a:lnTo>
                  <a:pt x="1315588" y="42083"/>
                </a:lnTo>
                <a:lnTo>
                  <a:pt x="1377810" y="34950"/>
                </a:lnTo>
                <a:lnTo>
                  <a:pt x="1441030" y="28447"/>
                </a:lnTo>
                <a:lnTo>
                  <a:pt x="1505218" y="22586"/>
                </a:lnTo>
                <a:lnTo>
                  <a:pt x="1570342" y="17376"/>
                </a:lnTo>
                <a:lnTo>
                  <a:pt x="1636369" y="12827"/>
                </a:lnTo>
                <a:lnTo>
                  <a:pt x="1703271" y="8950"/>
                </a:lnTo>
                <a:lnTo>
                  <a:pt x="1771014" y="5755"/>
                </a:lnTo>
                <a:lnTo>
                  <a:pt x="1839567" y="3252"/>
                </a:lnTo>
                <a:lnTo>
                  <a:pt x="1908900" y="1452"/>
                </a:lnTo>
                <a:lnTo>
                  <a:pt x="1978982" y="364"/>
                </a:lnTo>
                <a:lnTo>
                  <a:pt x="204978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480" y="5149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32579" y="65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06830" y="5450840"/>
            <a:ext cx="15468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6891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Has 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one  cus</a:t>
            </a:r>
            <a:r>
              <a:rPr sz="2400" b="1" spc="5" dirty="0">
                <a:solidFill>
                  <a:srgbClr val="00269E"/>
                </a:solidFill>
                <a:latin typeface="Arial"/>
                <a:cs typeface="Arial"/>
              </a:rPr>
              <a:t>t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o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di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an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959350" y="5149850"/>
            <a:ext cx="4102100" cy="1358900"/>
          </a:xfrm>
          <a:custGeom>
            <a:avLst/>
            <a:gdLst/>
            <a:ahLst/>
            <a:cxnLst/>
            <a:rect l="l" t="t" r="r" b="b"/>
            <a:pathLst>
              <a:path w="4102100" h="1358900">
                <a:moveTo>
                  <a:pt x="2051050" y="0"/>
                </a:moveTo>
                <a:lnTo>
                  <a:pt x="1980175" y="364"/>
                </a:lnTo>
                <a:lnTo>
                  <a:pt x="1910021" y="1452"/>
                </a:lnTo>
                <a:lnTo>
                  <a:pt x="1840618" y="3252"/>
                </a:lnTo>
                <a:lnTo>
                  <a:pt x="1771997" y="5755"/>
                </a:lnTo>
                <a:lnTo>
                  <a:pt x="1704190" y="8950"/>
                </a:lnTo>
                <a:lnTo>
                  <a:pt x="1637228" y="12827"/>
                </a:lnTo>
                <a:lnTo>
                  <a:pt x="1571141" y="17376"/>
                </a:lnTo>
                <a:lnTo>
                  <a:pt x="1505962" y="22586"/>
                </a:lnTo>
                <a:lnTo>
                  <a:pt x="1441721" y="28447"/>
                </a:lnTo>
                <a:lnTo>
                  <a:pt x="1378450" y="34950"/>
                </a:lnTo>
                <a:lnTo>
                  <a:pt x="1316180" y="42083"/>
                </a:lnTo>
                <a:lnTo>
                  <a:pt x="1254942" y="49837"/>
                </a:lnTo>
                <a:lnTo>
                  <a:pt x="1194767" y="58201"/>
                </a:lnTo>
                <a:lnTo>
                  <a:pt x="1135687" y="67165"/>
                </a:lnTo>
                <a:lnTo>
                  <a:pt x="1077732" y="76719"/>
                </a:lnTo>
                <a:lnTo>
                  <a:pt x="1020935" y="86853"/>
                </a:lnTo>
                <a:lnTo>
                  <a:pt x="965325" y="97556"/>
                </a:lnTo>
                <a:lnTo>
                  <a:pt x="910935" y="108818"/>
                </a:lnTo>
                <a:lnTo>
                  <a:pt x="857796" y="120629"/>
                </a:lnTo>
                <a:lnTo>
                  <a:pt x="805938" y="132979"/>
                </a:lnTo>
                <a:lnTo>
                  <a:pt x="755394" y="145857"/>
                </a:lnTo>
                <a:lnTo>
                  <a:pt x="706194" y="159253"/>
                </a:lnTo>
                <a:lnTo>
                  <a:pt x="658369" y="173158"/>
                </a:lnTo>
                <a:lnTo>
                  <a:pt x="611951" y="187560"/>
                </a:lnTo>
                <a:lnTo>
                  <a:pt x="566971" y="202450"/>
                </a:lnTo>
                <a:lnTo>
                  <a:pt x="523460" y="217817"/>
                </a:lnTo>
                <a:lnTo>
                  <a:pt x="481450" y="233651"/>
                </a:lnTo>
                <a:lnTo>
                  <a:pt x="440971" y="249941"/>
                </a:lnTo>
                <a:lnTo>
                  <a:pt x="402055" y="266679"/>
                </a:lnTo>
                <a:lnTo>
                  <a:pt x="364733" y="283853"/>
                </a:lnTo>
                <a:lnTo>
                  <a:pt x="329036" y="301452"/>
                </a:lnTo>
                <a:lnTo>
                  <a:pt x="294996" y="319468"/>
                </a:lnTo>
                <a:lnTo>
                  <a:pt x="232009" y="356706"/>
                </a:lnTo>
                <a:lnTo>
                  <a:pt x="176023" y="395485"/>
                </a:lnTo>
                <a:lnTo>
                  <a:pt x="127287" y="435723"/>
                </a:lnTo>
                <a:lnTo>
                  <a:pt x="86052" y="477338"/>
                </a:lnTo>
                <a:lnTo>
                  <a:pt x="52566" y="520248"/>
                </a:lnTo>
                <a:lnTo>
                  <a:pt x="27079" y="564371"/>
                </a:lnTo>
                <a:lnTo>
                  <a:pt x="9842" y="609625"/>
                </a:lnTo>
                <a:lnTo>
                  <a:pt x="1103" y="655929"/>
                </a:lnTo>
                <a:lnTo>
                  <a:pt x="0" y="679450"/>
                </a:lnTo>
                <a:lnTo>
                  <a:pt x="1103" y="702895"/>
                </a:lnTo>
                <a:lnTo>
                  <a:pt x="9842" y="749068"/>
                </a:lnTo>
                <a:lnTo>
                  <a:pt x="27079" y="794215"/>
                </a:lnTo>
                <a:lnTo>
                  <a:pt x="52566" y="838251"/>
                </a:lnTo>
                <a:lnTo>
                  <a:pt x="86052" y="881095"/>
                </a:lnTo>
                <a:lnTo>
                  <a:pt x="127287" y="922661"/>
                </a:lnTo>
                <a:lnTo>
                  <a:pt x="176023" y="962868"/>
                </a:lnTo>
                <a:lnTo>
                  <a:pt x="232009" y="1001631"/>
                </a:lnTo>
                <a:lnTo>
                  <a:pt x="294996" y="1038867"/>
                </a:lnTo>
                <a:lnTo>
                  <a:pt x="329036" y="1056886"/>
                </a:lnTo>
                <a:lnTo>
                  <a:pt x="364733" y="1074493"/>
                </a:lnTo>
                <a:lnTo>
                  <a:pt x="402055" y="1091675"/>
                </a:lnTo>
                <a:lnTo>
                  <a:pt x="440971" y="1108424"/>
                </a:lnTo>
                <a:lnTo>
                  <a:pt x="481450" y="1124729"/>
                </a:lnTo>
                <a:lnTo>
                  <a:pt x="523460" y="1140579"/>
                </a:lnTo>
                <a:lnTo>
                  <a:pt x="566971" y="1155964"/>
                </a:lnTo>
                <a:lnTo>
                  <a:pt x="611951" y="1170873"/>
                </a:lnTo>
                <a:lnTo>
                  <a:pt x="658369" y="1185296"/>
                </a:lnTo>
                <a:lnTo>
                  <a:pt x="706194" y="1199222"/>
                </a:lnTo>
                <a:lnTo>
                  <a:pt x="755394" y="1212642"/>
                </a:lnTo>
                <a:lnTo>
                  <a:pt x="805938" y="1225545"/>
                </a:lnTo>
                <a:lnTo>
                  <a:pt x="857796" y="1237919"/>
                </a:lnTo>
                <a:lnTo>
                  <a:pt x="910935" y="1249756"/>
                </a:lnTo>
                <a:lnTo>
                  <a:pt x="965325" y="1261044"/>
                </a:lnTo>
                <a:lnTo>
                  <a:pt x="1020935" y="1271773"/>
                </a:lnTo>
                <a:lnTo>
                  <a:pt x="1077732" y="1281932"/>
                </a:lnTo>
                <a:lnTo>
                  <a:pt x="1135687" y="1291512"/>
                </a:lnTo>
                <a:lnTo>
                  <a:pt x="1194767" y="1300501"/>
                </a:lnTo>
                <a:lnTo>
                  <a:pt x="1254942" y="1308890"/>
                </a:lnTo>
                <a:lnTo>
                  <a:pt x="1316180" y="1316667"/>
                </a:lnTo>
                <a:lnTo>
                  <a:pt x="1378450" y="1323823"/>
                </a:lnTo>
                <a:lnTo>
                  <a:pt x="1441721" y="1330347"/>
                </a:lnTo>
                <a:lnTo>
                  <a:pt x="1505962" y="1336228"/>
                </a:lnTo>
                <a:lnTo>
                  <a:pt x="1571141" y="1341456"/>
                </a:lnTo>
                <a:lnTo>
                  <a:pt x="1637228" y="1346022"/>
                </a:lnTo>
                <a:lnTo>
                  <a:pt x="1704190" y="1349913"/>
                </a:lnTo>
                <a:lnTo>
                  <a:pt x="1771997" y="1353120"/>
                </a:lnTo>
                <a:lnTo>
                  <a:pt x="1840618" y="1355633"/>
                </a:lnTo>
                <a:lnTo>
                  <a:pt x="1910021" y="1357441"/>
                </a:lnTo>
                <a:lnTo>
                  <a:pt x="1980175" y="1358533"/>
                </a:lnTo>
                <a:lnTo>
                  <a:pt x="2051050" y="1358900"/>
                </a:lnTo>
                <a:lnTo>
                  <a:pt x="2121849" y="1358533"/>
                </a:lnTo>
                <a:lnTo>
                  <a:pt x="2191935" y="1357441"/>
                </a:lnTo>
                <a:lnTo>
                  <a:pt x="2261275" y="1355633"/>
                </a:lnTo>
                <a:lnTo>
                  <a:pt x="2329839" y="1353120"/>
                </a:lnTo>
                <a:lnTo>
                  <a:pt x="2397595" y="1349913"/>
                </a:lnTo>
                <a:lnTo>
                  <a:pt x="2464512" y="1346022"/>
                </a:lnTo>
                <a:lnTo>
                  <a:pt x="2530558" y="1341456"/>
                </a:lnTo>
                <a:lnTo>
                  <a:pt x="2595701" y="1336228"/>
                </a:lnTo>
                <a:lnTo>
                  <a:pt x="2659911" y="1330347"/>
                </a:lnTo>
                <a:lnTo>
                  <a:pt x="2723156" y="1323823"/>
                </a:lnTo>
                <a:lnTo>
                  <a:pt x="2785405" y="1316667"/>
                </a:lnTo>
                <a:lnTo>
                  <a:pt x="2846625" y="1308890"/>
                </a:lnTo>
                <a:lnTo>
                  <a:pt x="2906786" y="1300501"/>
                </a:lnTo>
                <a:lnTo>
                  <a:pt x="2965857" y="1291512"/>
                </a:lnTo>
                <a:lnTo>
                  <a:pt x="3023805" y="1281932"/>
                </a:lnTo>
                <a:lnTo>
                  <a:pt x="3080600" y="1271773"/>
                </a:lnTo>
                <a:lnTo>
                  <a:pt x="3136210" y="1261044"/>
                </a:lnTo>
                <a:lnTo>
                  <a:pt x="3190603" y="1249756"/>
                </a:lnTo>
                <a:lnTo>
                  <a:pt x="3243749" y="1237919"/>
                </a:lnTo>
                <a:lnTo>
                  <a:pt x="3295616" y="1225545"/>
                </a:lnTo>
                <a:lnTo>
                  <a:pt x="3346172" y="1212642"/>
                </a:lnTo>
                <a:lnTo>
                  <a:pt x="3395386" y="1199222"/>
                </a:lnTo>
                <a:lnTo>
                  <a:pt x="3443226" y="1185296"/>
                </a:lnTo>
                <a:lnTo>
                  <a:pt x="3489662" y="1170873"/>
                </a:lnTo>
                <a:lnTo>
                  <a:pt x="3534661" y="1155964"/>
                </a:lnTo>
                <a:lnTo>
                  <a:pt x="3578193" y="1140579"/>
                </a:lnTo>
                <a:lnTo>
                  <a:pt x="3620226" y="1124729"/>
                </a:lnTo>
                <a:lnTo>
                  <a:pt x="3660728" y="1108424"/>
                </a:lnTo>
                <a:lnTo>
                  <a:pt x="3699669" y="1091675"/>
                </a:lnTo>
                <a:lnTo>
                  <a:pt x="3737016" y="1074493"/>
                </a:lnTo>
                <a:lnTo>
                  <a:pt x="3772738" y="1056886"/>
                </a:lnTo>
                <a:lnTo>
                  <a:pt x="3806804" y="1038867"/>
                </a:lnTo>
                <a:lnTo>
                  <a:pt x="3869842" y="1001631"/>
                </a:lnTo>
                <a:lnTo>
                  <a:pt x="3925879" y="962868"/>
                </a:lnTo>
                <a:lnTo>
                  <a:pt x="3974663" y="922661"/>
                </a:lnTo>
                <a:lnTo>
                  <a:pt x="4015942" y="881095"/>
                </a:lnTo>
                <a:lnTo>
                  <a:pt x="4049467" y="838251"/>
                </a:lnTo>
                <a:lnTo>
                  <a:pt x="4074984" y="794215"/>
                </a:lnTo>
                <a:lnTo>
                  <a:pt x="4092244" y="749068"/>
                </a:lnTo>
                <a:lnTo>
                  <a:pt x="4100994" y="702895"/>
                </a:lnTo>
                <a:lnTo>
                  <a:pt x="4102100" y="679450"/>
                </a:lnTo>
                <a:lnTo>
                  <a:pt x="4100994" y="655929"/>
                </a:lnTo>
                <a:lnTo>
                  <a:pt x="4092244" y="609625"/>
                </a:lnTo>
                <a:lnTo>
                  <a:pt x="4074984" y="564371"/>
                </a:lnTo>
                <a:lnTo>
                  <a:pt x="4049467" y="520248"/>
                </a:lnTo>
                <a:lnTo>
                  <a:pt x="4015942" y="477338"/>
                </a:lnTo>
                <a:lnTo>
                  <a:pt x="3974663" y="435723"/>
                </a:lnTo>
                <a:lnTo>
                  <a:pt x="3925879" y="395485"/>
                </a:lnTo>
                <a:lnTo>
                  <a:pt x="3869842" y="356706"/>
                </a:lnTo>
                <a:lnTo>
                  <a:pt x="3806804" y="319468"/>
                </a:lnTo>
                <a:lnTo>
                  <a:pt x="3772738" y="301452"/>
                </a:lnTo>
                <a:lnTo>
                  <a:pt x="3737016" y="283853"/>
                </a:lnTo>
                <a:lnTo>
                  <a:pt x="3699669" y="266679"/>
                </a:lnTo>
                <a:lnTo>
                  <a:pt x="3660728" y="249941"/>
                </a:lnTo>
                <a:lnTo>
                  <a:pt x="3620226" y="233651"/>
                </a:lnTo>
                <a:lnTo>
                  <a:pt x="3578193" y="217817"/>
                </a:lnTo>
                <a:lnTo>
                  <a:pt x="3534661" y="202450"/>
                </a:lnTo>
                <a:lnTo>
                  <a:pt x="3489662" y="187560"/>
                </a:lnTo>
                <a:lnTo>
                  <a:pt x="3443226" y="173158"/>
                </a:lnTo>
                <a:lnTo>
                  <a:pt x="3395386" y="159253"/>
                </a:lnTo>
                <a:lnTo>
                  <a:pt x="3346172" y="145857"/>
                </a:lnTo>
                <a:lnTo>
                  <a:pt x="3295616" y="132979"/>
                </a:lnTo>
                <a:lnTo>
                  <a:pt x="3243749" y="120629"/>
                </a:lnTo>
                <a:lnTo>
                  <a:pt x="3190603" y="108818"/>
                </a:lnTo>
                <a:lnTo>
                  <a:pt x="3136210" y="97556"/>
                </a:lnTo>
                <a:lnTo>
                  <a:pt x="3080600" y="86853"/>
                </a:lnTo>
                <a:lnTo>
                  <a:pt x="3023805" y="76719"/>
                </a:lnTo>
                <a:lnTo>
                  <a:pt x="2965857" y="67165"/>
                </a:lnTo>
                <a:lnTo>
                  <a:pt x="2906786" y="58201"/>
                </a:lnTo>
                <a:lnTo>
                  <a:pt x="2846625" y="49837"/>
                </a:lnTo>
                <a:lnTo>
                  <a:pt x="2785405" y="42083"/>
                </a:lnTo>
                <a:lnTo>
                  <a:pt x="2723156" y="34950"/>
                </a:lnTo>
                <a:lnTo>
                  <a:pt x="2659911" y="28447"/>
                </a:lnTo>
                <a:lnTo>
                  <a:pt x="2595701" y="22586"/>
                </a:lnTo>
                <a:lnTo>
                  <a:pt x="2530558" y="17376"/>
                </a:lnTo>
                <a:lnTo>
                  <a:pt x="2464512" y="12827"/>
                </a:lnTo>
                <a:lnTo>
                  <a:pt x="2397595" y="8950"/>
                </a:lnTo>
                <a:lnTo>
                  <a:pt x="2329839" y="5755"/>
                </a:lnTo>
                <a:lnTo>
                  <a:pt x="2261275" y="3252"/>
                </a:lnTo>
                <a:lnTo>
                  <a:pt x="2191935" y="1452"/>
                </a:lnTo>
                <a:lnTo>
                  <a:pt x="2121849" y="364"/>
                </a:lnTo>
                <a:lnTo>
                  <a:pt x="205105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959350" y="5149850"/>
            <a:ext cx="4102100" cy="1358900"/>
          </a:xfrm>
          <a:custGeom>
            <a:avLst/>
            <a:gdLst/>
            <a:ahLst/>
            <a:cxnLst/>
            <a:rect l="l" t="t" r="r" b="b"/>
            <a:pathLst>
              <a:path w="4102100" h="1358900">
                <a:moveTo>
                  <a:pt x="2051050" y="0"/>
                </a:moveTo>
                <a:lnTo>
                  <a:pt x="2121849" y="364"/>
                </a:lnTo>
                <a:lnTo>
                  <a:pt x="2191935" y="1452"/>
                </a:lnTo>
                <a:lnTo>
                  <a:pt x="2261275" y="3252"/>
                </a:lnTo>
                <a:lnTo>
                  <a:pt x="2329839" y="5755"/>
                </a:lnTo>
                <a:lnTo>
                  <a:pt x="2397595" y="8950"/>
                </a:lnTo>
                <a:lnTo>
                  <a:pt x="2464512" y="12827"/>
                </a:lnTo>
                <a:lnTo>
                  <a:pt x="2530558" y="17376"/>
                </a:lnTo>
                <a:lnTo>
                  <a:pt x="2595701" y="22586"/>
                </a:lnTo>
                <a:lnTo>
                  <a:pt x="2659911" y="28447"/>
                </a:lnTo>
                <a:lnTo>
                  <a:pt x="2723156" y="34950"/>
                </a:lnTo>
                <a:lnTo>
                  <a:pt x="2785405" y="42083"/>
                </a:lnTo>
                <a:lnTo>
                  <a:pt x="2846625" y="49837"/>
                </a:lnTo>
                <a:lnTo>
                  <a:pt x="2906786" y="58201"/>
                </a:lnTo>
                <a:lnTo>
                  <a:pt x="2965857" y="67165"/>
                </a:lnTo>
                <a:lnTo>
                  <a:pt x="3023805" y="76719"/>
                </a:lnTo>
                <a:lnTo>
                  <a:pt x="3080600" y="86853"/>
                </a:lnTo>
                <a:lnTo>
                  <a:pt x="3136210" y="97556"/>
                </a:lnTo>
                <a:lnTo>
                  <a:pt x="3190603" y="108818"/>
                </a:lnTo>
                <a:lnTo>
                  <a:pt x="3243749" y="120629"/>
                </a:lnTo>
                <a:lnTo>
                  <a:pt x="3295616" y="132979"/>
                </a:lnTo>
                <a:lnTo>
                  <a:pt x="3346172" y="145857"/>
                </a:lnTo>
                <a:lnTo>
                  <a:pt x="3395386" y="159253"/>
                </a:lnTo>
                <a:lnTo>
                  <a:pt x="3443226" y="173158"/>
                </a:lnTo>
                <a:lnTo>
                  <a:pt x="3489662" y="187560"/>
                </a:lnTo>
                <a:lnTo>
                  <a:pt x="3534661" y="202450"/>
                </a:lnTo>
                <a:lnTo>
                  <a:pt x="3578193" y="217817"/>
                </a:lnTo>
                <a:lnTo>
                  <a:pt x="3620226" y="233651"/>
                </a:lnTo>
                <a:lnTo>
                  <a:pt x="3660728" y="249941"/>
                </a:lnTo>
                <a:lnTo>
                  <a:pt x="3699669" y="266679"/>
                </a:lnTo>
                <a:lnTo>
                  <a:pt x="3737016" y="283853"/>
                </a:lnTo>
                <a:lnTo>
                  <a:pt x="3772738" y="301452"/>
                </a:lnTo>
                <a:lnTo>
                  <a:pt x="3806804" y="319468"/>
                </a:lnTo>
                <a:lnTo>
                  <a:pt x="3869842" y="356706"/>
                </a:lnTo>
                <a:lnTo>
                  <a:pt x="3925879" y="395485"/>
                </a:lnTo>
                <a:lnTo>
                  <a:pt x="3974663" y="435723"/>
                </a:lnTo>
                <a:lnTo>
                  <a:pt x="4015942" y="477338"/>
                </a:lnTo>
                <a:lnTo>
                  <a:pt x="4049467" y="520248"/>
                </a:lnTo>
                <a:lnTo>
                  <a:pt x="4074984" y="564371"/>
                </a:lnTo>
                <a:lnTo>
                  <a:pt x="4092244" y="609625"/>
                </a:lnTo>
                <a:lnTo>
                  <a:pt x="4100994" y="655929"/>
                </a:lnTo>
                <a:lnTo>
                  <a:pt x="4102100" y="679450"/>
                </a:lnTo>
                <a:lnTo>
                  <a:pt x="4100994" y="702895"/>
                </a:lnTo>
                <a:lnTo>
                  <a:pt x="4092244" y="749068"/>
                </a:lnTo>
                <a:lnTo>
                  <a:pt x="4074984" y="794215"/>
                </a:lnTo>
                <a:lnTo>
                  <a:pt x="4049467" y="838251"/>
                </a:lnTo>
                <a:lnTo>
                  <a:pt x="4015942" y="881095"/>
                </a:lnTo>
                <a:lnTo>
                  <a:pt x="3974663" y="922661"/>
                </a:lnTo>
                <a:lnTo>
                  <a:pt x="3925879" y="962868"/>
                </a:lnTo>
                <a:lnTo>
                  <a:pt x="3869842" y="1001631"/>
                </a:lnTo>
                <a:lnTo>
                  <a:pt x="3806804" y="1038867"/>
                </a:lnTo>
                <a:lnTo>
                  <a:pt x="3772738" y="1056886"/>
                </a:lnTo>
                <a:lnTo>
                  <a:pt x="3737016" y="1074493"/>
                </a:lnTo>
                <a:lnTo>
                  <a:pt x="3699669" y="1091675"/>
                </a:lnTo>
                <a:lnTo>
                  <a:pt x="3660728" y="1108424"/>
                </a:lnTo>
                <a:lnTo>
                  <a:pt x="3620226" y="1124729"/>
                </a:lnTo>
                <a:lnTo>
                  <a:pt x="3578193" y="1140579"/>
                </a:lnTo>
                <a:lnTo>
                  <a:pt x="3534661" y="1155964"/>
                </a:lnTo>
                <a:lnTo>
                  <a:pt x="3489662" y="1170873"/>
                </a:lnTo>
                <a:lnTo>
                  <a:pt x="3443226" y="1185296"/>
                </a:lnTo>
                <a:lnTo>
                  <a:pt x="3395386" y="1199222"/>
                </a:lnTo>
                <a:lnTo>
                  <a:pt x="3346172" y="1212642"/>
                </a:lnTo>
                <a:lnTo>
                  <a:pt x="3295616" y="1225545"/>
                </a:lnTo>
                <a:lnTo>
                  <a:pt x="3243749" y="1237919"/>
                </a:lnTo>
                <a:lnTo>
                  <a:pt x="3190603" y="1249756"/>
                </a:lnTo>
                <a:lnTo>
                  <a:pt x="3136210" y="1261044"/>
                </a:lnTo>
                <a:lnTo>
                  <a:pt x="3080600" y="1271773"/>
                </a:lnTo>
                <a:lnTo>
                  <a:pt x="3023805" y="1281932"/>
                </a:lnTo>
                <a:lnTo>
                  <a:pt x="2965857" y="1291512"/>
                </a:lnTo>
                <a:lnTo>
                  <a:pt x="2906786" y="1300501"/>
                </a:lnTo>
                <a:lnTo>
                  <a:pt x="2846625" y="1308890"/>
                </a:lnTo>
                <a:lnTo>
                  <a:pt x="2785405" y="1316667"/>
                </a:lnTo>
                <a:lnTo>
                  <a:pt x="2723156" y="1323823"/>
                </a:lnTo>
                <a:lnTo>
                  <a:pt x="2659911" y="1330347"/>
                </a:lnTo>
                <a:lnTo>
                  <a:pt x="2595701" y="1336228"/>
                </a:lnTo>
                <a:lnTo>
                  <a:pt x="2530558" y="1341456"/>
                </a:lnTo>
                <a:lnTo>
                  <a:pt x="2464512" y="1346022"/>
                </a:lnTo>
                <a:lnTo>
                  <a:pt x="2397595" y="1349913"/>
                </a:lnTo>
                <a:lnTo>
                  <a:pt x="2329839" y="1353120"/>
                </a:lnTo>
                <a:lnTo>
                  <a:pt x="2261275" y="1355633"/>
                </a:lnTo>
                <a:lnTo>
                  <a:pt x="2191935" y="1357441"/>
                </a:lnTo>
                <a:lnTo>
                  <a:pt x="2121849" y="1358533"/>
                </a:lnTo>
                <a:lnTo>
                  <a:pt x="2051050" y="1358900"/>
                </a:lnTo>
                <a:lnTo>
                  <a:pt x="1980175" y="1358533"/>
                </a:lnTo>
                <a:lnTo>
                  <a:pt x="1910021" y="1357441"/>
                </a:lnTo>
                <a:lnTo>
                  <a:pt x="1840618" y="1355633"/>
                </a:lnTo>
                <a:lnTo>
                  <a:pt x="1771997" y="1353120"/>
                </a:lnTo>
                <a:lnTo>
                  <a:pt x="1704190" y="1349913"/>
                </a:lnTo>
                <a:lnTo>
                  <a:pt x="1637228" y="1346022"/>
                </a:lnTo>
                <a:lnTo>
                  <a:pt x="1571141" y="1341456"/>
                </a:lnTo>
                <a:lnTo>
                  <a:pt x="1505962" y="1336228"/>
                </a:lnTo>
                <a:lnTo>
                  <a:pt x="1441721" y="1330347"/>
                </a:lnTo>
                <a:lnTo>
                  <a:pt x="1378450" y="1323823"/>
                </a:lnTo>
                <a:lnTo>
                  <a:pt x="1316180" y="1316667"/>
                </a:lnTo>
                <a:lnTo>
                  <a:pt x="1254942" y="1308890"/>
                </a:lnTo>
                <a:lnTo>
                  <a:pt x="1194767" y="1300501"/>
                </a:lnTo>
                <a:lnTo>
                  <a:pt x="1135687" y="1291512"/>
                </a:lnTo>
                <a:lnTo>
                  <a:pt x="1077732" y="1281932"/>
                </a:lnTo>
                <a:lnTo>
                  <a:pt x="1020935" y="1271773"/>
                </a:lnTo>
                <a:lnTo>
                  <a:pt x="965325" y="1261044"/>
                </a:lnTo>
                <a:lnTo>
                  <a:pt x="910935" y="1249756"/>
                </a:lnTo>
                <a:lnTo>
                  <a:pt x="857796" y="1237919"/>
                </a:lnTo>
                <a:lnTo>
                  <a:pt x="805938" y="1225545"/>
                </a:lnTo>
                <a:lnTo>
                  <a:pt x="755394" y="1212642"/>
                </a:lnTo>
                <a:lnTo>
                  <a:pt x="706194" y="1199222"/>
                </a:lnTo>
                <a:lnTo>
                  <a:pt x="658369" y="1185296"/>
                </a:lnTo>
                <a:lnTo>
                  <a:pt x="611951" y="1170873"/>
                </a:lnTo>
                <a:lnTo>
                  <a:pt x="566971" y="1155964"/>
                </a:lnTo>
                <a:lnTo>
                  <a:pt x="523460" y="1140579"/>
                </a:lnTo>
                <a:lnTo>
                  <a:pt x="481450" y="1124729"/>
                </a:lnTo>
                <a:lnTo>
                  <a:pt x="440971" y="1108424"/>
                </a:lnTo>
                <a:lnTo>
                  <a:pt x="402055" y="1091675"/>
                </a:lnTo>
                <a:lnTo>
                  <a:pt x="364733" y="1074493"/>
                </a:lnTo>
                <a:lnTo>
                  <a:pt x="329036" y="1056886"/>
                </a:lnTo>
                <a:lnTo>
                  <a:pt x="294996" y="1038867"/>
                </a:lnTo>
                <a:lnTo>
                  <a:pt x="232009" y="1001631"/>
                </a:lnTo>
                <a:lnTo>
                  <a:pt x="176023" y="962868"/>
                </a:lnTo>
                <a:lnTo>
                  <a:pt x="127287" y="922661"/>
                </a:lnTo>
                <a:lnTo>
                  <a:pt x="86052" y="881095"/>
                </a:lnTo>
                <a:lnTo>
                  <a:pt x="52566" y="838251"/>
                </a:lnTo>
                <a:lnTo>
                  <a:pt x="27079" y="794215"/>
                </a:lnTo>
                <a:lnTo>
                  <a:pt x="9842" y="749068"/>
                </a:lnTo>
                <a:lnTo>
                  <a:pt x="1103" y="702895"/>
                </a:lnTo>
                <a:lnTo>
                  <a:pt x="0" y="679450"/>
                </a:lnTo>
                <a:lnTo>
                  <a:pt x="1103" y="655929"/>
                </a:lnTo>
                <a:lnTo>
                  <a:pt x="9842" y="609625"/>
                </a:lnTo>
                <a:lnTo>
                  <a:pt x="27079" y="564371"/>
                </a:lnTo>
                <a:lnTo>
                  <a:pt x="52566" y="520248"/>
                </a:lnTo>
                <a:lnTo>
                  <a:pt x="86052" y="477338"/>
                </a:lnTo>
                <a:lnTo>
                  <a:pt x="127287" y="435723"/>
                </a:lnTo>
                <a:lnTo>
                  <a:pt x="176023" y="395485"/>
                </a:lnTo>
                <a:lnTo>
                  <a:pt x="232009" y="356706"/>
                </a:lnTo>
                <a:lnTo>
                  <a:pt x="294996" y="319468"/>
                </a:lnTo>
                <a:lnTo>
                  <a:pt x="329036" y="301452"/>
                </a:lnTo>
                <a:lnTo>
                  <a:pt x="364733" y="283853"/>
                </a:lnTo>
                <a:lnTo>
                  <a:pt x="402055" y="266679"/>
                </a:lnTo>
                <a:lnTo>
                  <a:pt x="440971" y="249941"/>
                </a:lnTo>
                <a:lnTo>
                  <a:pt x="481450" y="233651"/>
                </a:lnTo>
                <a:lnTo>
                  <a:pt x="523460" y="217817"/>
                </a:lnTo>
                <a:lnTo>
                  <a:pt x="566971" y="202450"/>
                </a:lnTo>
                <a:lnTo>
                  <a:pt x="611951" y="187560"/>
                </a:lnTo>
                <a:lnTo>
                  <a:pt x="658369" y="173158"/>
                </a:lnTo>
                <a:lnTo>
                  <a:pt x="706194" y="159253"/>
                </a:lnTo>
                <a:lnTo>
                  <a:pt x="755394" y="145857"/>
                </a:lnTo>
                <a:lnTo>
                  <a:pt x="805938" y="132979"/>
                </a:lnTo>
                <a:lnTo>
                  <a:pt x="857796" y="120629"/>
                </a:lnTo>
                <a:lnTo>
                  <a:pt x="910935" y="108818"/>
                </a:lnTo>
                <a:lnTo>
                  <a:pt x="965325" y="97556"/>
                </a:lnTo>
                <a:lnTo>
                  <a:pt x="1020935" y="86853"/>
                </a:lnTo>
                <a:lnTo>
                  <a:pt x="1077732" y="76719"/>
                </a:lnTo>
                <a:lnTo>
                  <a:pt x="1135687" y="67165"/>
                </a:lnTo>
                <a:lnTo>
                  <a:pt x="1194767" y="58201"/>
                </a:lnTo>
                <a:lnTo>
                  <a:pt x="1254942" y="49837"/>
                </a:lnTo>
                <a:lnTo>
                  <a:pt x="1316180" y="42083"/>
                </a:lnTo>
                <a:lnTo>
                  <a:pt x="1378450" y="34950"/>
                </a:lnTo>
                <a:lnTo>
                  <a:pt x="1441721" y="28447"/>
                </a:lnTo>
                <a:lnTo>
                  <a:pt x="1505962" y="22586"/>
                </a:lnTo>
                <a:lnTo>
                  <a:pt x="1571141" y="17376"/>
                </a:lnTo>
                <a:lnTo>
                  <a:pt x="1637228" y="12827"/>
                </a:lnTo>
                <a:lnTo>
                  <a:pt x="1704190" y="8950"/>
                </a:lnTo>
                <a:lnTo>
                  <a:pt x="1771997" y="5755"/>
                </a:lnTo>
                <a:lnTo>
                  <a:pt x="1840618" y="3252"/>
                </a:lnTo>
                <a:lnTo>
                  <a:pt x="1910021" y="1452"/>
                </a:lnTo>
                <a:lnTo>
                  <a:pt x="1980175" y="364"/>
                </a:lnTo>
                <a:lnTo>
                  <a:pt x="20510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959350" y="5149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061450" y="6508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092190" y="5450840"/>
            <a:ext cx="18351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209" marR="5080" indent="-1651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R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ep</a:t>
            </a:r>
            <a:r>
              <a:rPr sz="2400" b="1" spc="10" dirty="0">
                <a:solidFill>
                  <a:srgbClr val="00269E"/>
                </a:solidFill>
                <a:latin typeface="Arial"/>
                <a:cs typeface="Arial"/>
              </a:rPr>
              <a:t>l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en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i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h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d 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periodically.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419600" y="3114039"/>
            <a:ext cx="0" cy="772160"/>
          </a:xfrm>
          <a:custGeom>
            <a:avLst/>
            <a:gdLst/>
            <a:ahLst/>
            <a:cxnLst/>
            <a:rect l="l" t="t" r="r" b="b"/>
            <a:pathLst>
              <a:path h="772160">
                <a:moveTo>
                  <a:pt x="0" y="772160"/>
                </a:moveTo>
                <a:lnTo>
                  <a:pt x="0" y="0"/>
                </a:lnTo>
              </a:path>
            </a:pathLst>
          </a:custGeom>
          <a:ln w="50800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343400" y="2971800"/>
            <a:ext cx="152400" cy="152400"/>
          </a:xfrm>
          <a:custGeom>
            <a:avLst/>
            <a:gdLst/>
            <a:ahLst/>
            <a:cxnLst/>
            <a:rect l="l" t="t" r="r" b="b"/>
            <a:pathLst>
              <a:path w="152400" h="152400">
                <a:moveTo>
                  <a:pt x="76200" y="0"/>
                </a:moveTo>
                <a:lnTo>
                  <a:pt x="0" y="152400"/>
                </a:lnTo>
                <a:lnTo>
                  <a:pt x="152400" y="152400"/>
                </a:lnTo>
                <a:lnTo>
                  <a:pt x="76200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19600" y="4648200"/>
            <a:ext cx="814069" cy="814069"/>
          </a:xfrm>
          <a:custGeom>
            <a:avLst/>
            <a:gdLst/>
            <a:ahLst/>
            <a:cxnLst/>
            <a:rect l="l" t="t" r="r" b="b"/>
            <a:pathLst>
              <a:path w="814070" h="814070">
                <a:moveTo>
                  <a:pt x="0" y="0"/>
                </a:moveTo>
                <a:lnTo>
                  <a:pt x="814070" y="814069"/>
                </a:lnTo>
              </a:path>
            </a:pathLst>
          </a:custGeom>
          <a:ln w="50800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172709" y="5401309"/>
            <a:ext cx="161290" cy="161290"/>
          </a:xfrm>
          <a:custGeom>
            <a:avLst/>
            <a:gdLst/>
            <a:ahLst/>
            <a:cxnLst/>
            <a:rect l="l" t="t" r="r" b="b"/>
            <a:pathLst>
              <a:path w="161289" h="161289">
                <a:moveTo>
                  <a:pt x="107950" y="0"/>
                </a:moveTo>
                <a:lnTo>
                  <a:pt x="0" y="107949"/>
                </a:lnTo>
                <a:lnTo>
                  <a:pt x="161289" y="161289"/>
                </a:lnTo>
                <a:lnTo>
                  <a:pt x="107950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733800" y="4648200"/>
            <a:ext cx="737870" cy="737870"/>
          </a:xfrm>
          <a:custGeom>
            <a:avLst/>
            <a:gdLst/>
            <a:ahLst/>
            <a:cxnLst/>
            <a:rect l="l" t="t" r="r" b="b"/>
            <a:pathLst>
              <a:path w="737870" h="737870">
                <a:moveTo>
                  <a:pt x="737870" y="0"/>
                </a:moveTo>
                <a:lnTo>
                  <a:pt x="0" y="737869"/>
                </a:lnTo>
              </a:path>
            </a:pathLst>
          </a:custGeom>
          <a:ln w="50800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633470" y="5325109"/>
            <a:ext cx="162560" cy="161290"/>
          </a:xfrm>
          <a:custGeom>
            <a:avLst/>
            <a:gdLst/>
            <a:ahLst/>
            <a:cxnLst/>
            <a:rect l="l" t="t" r="r" b="b"/>
            <a:pathLst>
              <a:path w="162560" h="161289">
                <a:moveTo>
                  <a:pt x="54609" y="0"/>
                </a:moveTo>
                <a:lnTo>
                  <a:pt x="0" y="161289"/>
                </a:lnTo>
                <a:lnTo>
                  <a:pt x="162559" y="106679"/>
                </a:lnTo>
                <a:lnTo>
                  <a:pt x="54609" y="0"/>
                </a:lnTo>
                <a:close/>
              </a:path>
            </a:pathLst>
          </a:custGeom>
          <a:solidFill>
            <a:srgbClr val="0026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206750" y="3816350"/>
            <a:ext cx="2349500" cy="1054100"/>
          </a:xfrm>
          <a:custGeom>
            <a:avLst/>
            <a:gdLst/>
            <a:ahLst/>
            <a:cxnLst/>
            <a:rect l="l" t="t" r="r" b="b"/>
            <a:pathLst>
              <a:path w="2349500" h="1054100">
                <a:moveTo>
                  <a:pt x="2218690" y="0"/>
                </a:moveTo>
                <a:lnTo>
                  <a:pt x="132079" y="0"/>
                </a:lnTo>
                <a:lnTo>
                  <a:pt x="83581" y="11330"/>
                </a:lnTo>
                <a:lnTo>
                  <a:pt x="41275" y="41116"/>
                </a:lnTo>
                <a:lnTo>
                  <a:pt x="11350" y="83046"/>
                </a:lnTo>
                <a:lnTo>
                  <a:pt x="0" y="130810"/>
                </a:lnTo>
                <a:lnTo>
                  <a:pt x="0" y="923289"/>
                </a:lnTo>
                <a:lnTo>
                  <a:pt x="11350" y="971053"/>
                </a:lnTo>
                <a:lnTo>
                  <a:pt x="41275" y="1012983"/>
                </a:lnTo>
                <a:lnTo>
                  <a:pt x="83581" y="1042769"/>
                </a:lnTo>
                <a:lnTo>
                  <a:pt x="132079" y="1054100"/>
                </a:lnTo>
                <a:lnTo>
                  <a:pt x="2218690" y="1054100"/>
                </a:lnTo>
                <a:lnTo>
                  <a:pt x="2266453" y="1042769"/>
                </a:lnTo>
                <a:lnTo>
                  <a:pt x="2308383" y="1012983"/>
                </a:lnTo>
                <a:lnTo>
                  <a:pt x="2338169" y="971053"/>
                </a:lnTo>
                <a:lnTo>
                  <a:pt x="2349500" y="923289"/>
                </a:lnTo>
                <a:lnTo>
                  <a:pt x="2349500" y="130810"/>
                </a:lnTo>
                <a:lnTo>
                  <a:pt x="2338169" y="83046"/>
                </a:lnTo>
                <a:lnTo>
                  <a:pt x="2308383" y="41116"/>
                </a:lnTo>
                <a:lnTo>
                  <a:pt x="2266453" y="11330"/>
                </a:lnTo>
                <a:lnTo>
                  <a:pt x="2218690" y="0"/>
                </a:lnTo>
                <a:close/>
              </a:path>
            </a:pathLst>
          </a:custGeom>
          <a:solidFill>
            <a:srgbClr val="FFFF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206750" y="3816350"/>
            <a:ext cx="2349500" cy="1054100"/>
          </a:xfrm>
          <a:custGeom>
            <a:avLst/>
            <a:gdLst/>
            <a:ahLst/>
            <a:cxnLst/>
            <a:rect l="l" t="t" r="r" b="b"/>
            <a:pathLst>
              <a:path w="2349500" h="1054100">
                <a:moveTo>
                  <a:pt x="132079" y="0"/>
                </a:moveTo>
                <a:lnTo>
                  <a:pt x="83581" y="11330"/>
                </a:lnTo>
                <a:lnTo>
                  <a:pt x="41275" y="41116"/>
                </a:lnTo>
                <a:lnTo>
                  <a:pt x="11350" y="83046"/>
                </a:lnTo>
                <a:lnTo>
                  <a:pt x="0" y="130810"/>
                </a:lnTo>
                <a:lnTo>
                  <a:pt x="0" y="923289"/>
                </a:lnTo>
                <a:lnTo>
                  <a:pt x="11350" y="971053"/>
                </a:lnTo>
                <a:lnTo>
                  <a:pt x="41275" y="1012983"/>
                </a:lnTo>
                <a:lnTo>
                  <a:pt x="83581" y="1042769"/>
                </a:lnTo>
                <a:lnTo>
                  <a:pt x="132079" y="1054100"/>
                </a:lnTo>
                <a:lnTo>
                  <a:pt x="2218690" y="1054100"/>
                </a:lnTo>
                <a:lnTo>
                  <a:pt x="2266453" y="1042769"/>
                </a:lnTo>
                <a:lnTo>
                  <a:pt x="2308383" y="1012983"/>
                </a:lnTo>
                <a:lnTo>
                  <a:pt x="2338169" y="971053"/>
                </a:lnTo>
                <a:lnTo>
                  <a:pt x="2349500" y="923289"/>
                </a:lnTo>
                <a:lnTo>
                  <a:pt x="2349500" y="130810"/>
                </a:lnTo>
                <a:lnTo>
                  <a:pt x="2338169" y="83046"/>
                </a:lnTo>
                <a:lnTo>
                  <a:pt x="2308383" y="41116"/>
                </a:lnTo>
                <a:lnTo>
                  <a:pt x="2266453" y="11330"/>
                </a:lnTo>
                <a:lnTo>
                  <a:pt x="2218690" y="0"/>
                </a:lnTo>
                <a:lnTo>
                  <a:pt x="132079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206750" y="3816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56250" y="48704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451859" y="3903979"/>
            <a:ext cx="185928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7510" marR="5080" indent="-38481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Petty</a:t>
            </a:r>
            <a:r>
              <a:rPr sz="2800" b="1" spc="-10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Cash  </a:t>
            </a:r>
            <a:r>
              <a:rPr sz="2800" b="1" spc="-10" dirty="0">
                <a:solidFill>
                  <a:srgbClr val="00269E"/>
                </a:solidFill>
                <a:latin typeface="Arial"/>
                <a:cs typeface="Arial"/>
              </a:rPr>
              <a:t>Funds</a:t>
            </a:r>
            <a:endParaRPr sz="28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085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Short-Term</a:t>
            </a:r>
            <a:r>
              <a:rPr spc="-25" dirty="0"/>
              <a:t> </a:t>
            </a:r>
            <a:r>
              <a:rPr spc="-5" dirty="0"/>
              <a:t>Investments</a:t>
            </a:r>
          </a:p>
        </p:txBody>
      </p:sp>
      <p:sp>
        <p:nvSpPr>
          <p:cNvPr id="7" name="object 7"/>
          <p:cNvSpPr/>
          <p:nvPr/>
        </p:nvSpPr>
        <p:spPr>
          <a:xfrm>
            <a:off x="158750" y="15303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335569" y="633"/>
                </a:lnTo>
                <a:lnTo>
                  <a:pt x="1268774" y="2517"/>
                </a:lnTo>
                <a:lnTo>
                  <a:pt x="1203023" y="5626"/>
                </a:lnTo>
                <a:lnTo>
                  <a:pt x="1138374" y="9936"/>
                </a:lnTo>
                <a:lnTo>
                  <a:pt x="1074886" y="15421"/>
                </a:lnTo>
                <a:lnTo>
                  <a:pt x="1012617" y="22057"/>
                </a:lnTo>
                <a:lnTo>
                  <a:pt x="951626" y="29819"/>
                </a:lnTo>
                <a:lnTo>
                  <a:pt x="891971" y="38682"/>
                </a:lnTo>
                <a:lnTo>
                  <a:pt x="833710" y="48621"/>
                </a:lnTo>
                <a:lnTo>
                  <a:pt x="776903" y="59612"/>
                </a:lnTo>
                <a:lnTo>
                  <a:pt x="721607" y="71629"/>
                </a:lnTo>
                <a:lnTo>
                  <a:pt x="667881" y="84647"/>
                </a:lnTo>
                <a:lnTo>
                  <a:pt x="615783" y="98642"/>
                </a:lnTo>
                <a:lnTo>
                  <a:pt x="565373" y="113588"/>
                </a:lnTo>
                <a:lnTo>
                  <a:pt x="516708" y="129462"/>
                </a:lnTo>
                <a:lnTo>
                  <a:pt x="469847" y="146237"/>
                </a:lnTo>
                <a:lnTo>
                  <a:pt x="424848" y="163890"/>
                </a:lnTo>
                <a:lnTo>
                  <a:pt x="381771" y="182394"/>
                </a:lnTo>
                <a:lnTo>
                  <a:pt x="340672" y="201726"/>
                </a:lnTo>
                <a:lnTo>
                  <a:pt x="301612" y="221861"/>
                </a:lnTo>
                <a:lnTo>
                  <a:pt x="264647" y="242773"/>
                </a:lnTo>
                <a:lnTo>
                  <a:pt x="229838" y="264437"/>
                </a:lnTo>
                <a:lnTo>
                  <a:pt x="197241" y="286830"/>
                </a:lnTo>
                <a:lnTo>
                  <a:pt x="166916" y="309925"/>
                </a:lnTo>
                <a:lnTo>
                  <a:pt x="113316" y="358125"/>
                </a:lnTo>
                <a:lnTo>
                  <a:pt x="69504" y="408838"/>
                </a:lnTo>
                <a:lnTo>
                  <a:pt x="35948" y="461865"/>
                </a:lnTo>
                <a:lnTo>
                  <a:pt x="13116" y="517007"/>
                </a:lnTo>
                <a:lnTo>
                  <a:pt x="1476" y="574064"/>
                </a:lnTo>
                <a:lnTo>
                  <a:pt x="0" y="603250"/>
                </a:lnTo>
                <a:lnTo>
                  <a:pt x="1476" y="632332"/>
                </a:lnTo>
                <a:lnTo>
                  <a:pt x="13116" y="689219"/>
                </a:lnTo>
                <a:lnTo>
                  <a:pt x="35948" y="744234"/>
                </a:lnTo>
                <a:lnTo>
                  <a:pt x="69504" y="797173"/>
                </a:lnTo>
                <a:lnTo>
                  <a:pt x="113316" y="847833"/>
                </a:lnTo>
                <a:lnTo>
                  <a:pt x="166916" y="896011"/>
                </a:lnTo>
                <a:lnTo>
                  <a:pt x="197241" y="919105"/>
                </a:lnTo>
                <a:lnTo>
                  <a:pt x="229838" y="941503"/>
                </a:lnTo>
                <a:lnTo>
                  <a:pt x="264647" y="963178"/>
                </a:lnTo>
                <a:lnTo>
                  <a:pt x="301612" y="984105"/>
                </a:lnTo>
                <a:lnTo>
                  <a:pt x="340672" y="1004259"/>
                </a:lnTo>
                <a:lnTo>
                  <a:pt x="381771" y="1023615"/>
                </a:lnTo>
                <a:lnTo>
                  <a:pt x="424848" y="1042147"/>
                </a:lnTo>
                <a:lnTo>
                  <a:pt x="469847" y="1059830"/>
                </a:lnTo>
                <a:lnTo>
                  <a:pt x="516708" y="1076637"/>
                </a:lnTo>
                <a:lnTo>
                  <a:pt x="565373" y="1092545"/>
                </a:lnTo>
                <a:lnTo>
                  <a:pt x="615783" y="1107527"/>
                </a:lnTo>
                <a:lnTo>
                  <a:pt x="667881" y="1121558"/>
                </a:lnTo>
                <a:lnTo>
                  <a:pt x="721607" y="1134612"/>
                </a:lnTo>
                <a:lnTo>
                  <a:pt x="776903" y="1146665"/>
                </a:lnTo>
                <a:lnTo>
                  <a:pt x="833710" y="1157691"/>
                </a:lnTo>
                <a:lnTo>
                  <a:pt x="891971" y="1167663"/>
                </a:lnTo>
                <a:lnTo>
                  <a:pt x="951626" y="1176558"/>
                </a:lnTo>
                <a:lnTo>
                  <a:pt x="1012617" y="1184349"/>
                </a:lnTo>
                <a:lnTo>
                  <a:pt x="1074886" y="1191011"/>
                </a:lnTo>
                <a:lnTo>
                  <a:pt x="1138374" y="1196519"/>
                </a:lnTo>
                <a:lnTo>
                  <a:pt x="1203023" y="1200848"/>
                </a:lnTo>
                <a:lnTo>
                  <a:pt x="1268774" y="1203971"/>
                </a:lnTo>
                <a:lnTo>
                  <a:pt x="1335569" y="1205863"/>
                </a:lnTo>
                <a:lnTo>
                  <a:pt x="1403350" y="1206500"/>
                </a:lnTo>
                <a:lnTo>
                  <a:pt x="1471027" y="1205863"/>
                </a:lnTo>
                <a:lnTo>
                  <a:pt x="1537731" y="1203971"/>
                </a:lnTo>
                <a:lnTo>
                  <a:pt x="1603403" y="1200848"/>
                </a:lnTo>
                <a:lnTo>
                  <a:pt x="1667983" y="1196519"/>
                </a:lnTo>
                <a:lnTo>
                  <a:pt x="1731413" y="1191011"/>
                </a:lnTo>
                <a:lnTo>
                  <a:pt x="1793634" y="1184349"/>
                </a:lnTo>
                <a:lnTo>
                  <a:pt x="1854586" y="1176558"/>
                </a:lnTo>
                <a:lnTo>
                  <a:pt x="1914210" y="1167663"/>
                </a:lnTo>
                <a:lnTo>
                  <a:pt x="1972448" y="1157691"/>
                </a:lnTo>
                <a:lnTo>
                  <a:pt x="2029241" y="1146665"/>
                </a:lnTo>
                <a:lnTo>
                  <a:pt x="2084529" y="1134612"/>
                </a:lnTo>
                <a:lnTo>
                  <a:pt x="2138254" y="1121558"/>
                </a:lnTo>
                <a:lnTo>
                  <a:pt x="2190356" y="1107527"/>
                </a:lnTo>
                <a:lnTo>
                  <a:pt x="2240777" y="1092545"/>
                </a:lnTo>
                <a:lnTo>
                  <a:pt x="2289458" y="1076637"/>
                </a:lnTo>
                <a:lnTo>
                  <a:pt x="2336339" y="1059830"/>
                </a:lnTo>
                <a:lnTo>
                  <a:pt x="2381361" y="1042147"/>
                </a:lnTo>
                <a:lnTo>
                  <a:pt x="2424466" y="1023615"/>
                </a:lnTo>
                <a:lnTo>
                  <a:pt x="2465595" y="1004259"/>
                </a:lnTo>
                <a:lnTo>
                  <a:pt x="2504688" y="984105"/>
                </a:lnTo>
                <a:lnTo>
                  <a:pt x="2541686" y="963178"/>
                </a:lnTo>
                <a:lnTo>
                  <a:pt x="2576531" y="941503"/>
                </a:lnTo>
                <a:lnTo>
                  <a:pt x="2609164" y="919105"/>
                </a:lnTo>
                <a:lnTo>
                  <a:pt x="2639524" y="896011"/>
                </a:lnTo>
                <a:lnTo>
                  <a:pt x="2693196" y="847833"/>
                </a:lnTo>
                <a:lnTo>
                  <a:pt x="2737073" y="797173"/>
                </a:lnTo>
                <a:lnTo>
                  <a:pt x="2770684" y="744234"/>
                </a:lnTo>
                <a:lnTo>
                  <a:pt x="2793557" y="689219"/>
                </a:lnTo>
                <a:lnTo>
                  <a:pt x="2805220" y="632332"/>
                </a:lnTo>
                <a:lnTo>
                  <a:pt x="2806700" y="603250"/>
                </a:lnTo>
                <a:lnTo>
                  <a:pt x="2805220" y="574064"/>
                </a:lnTo>
                <a:lnTo>
                  <a:pt x="2793557" y="517007"/>
                </a:lnTo>
                <a:lnTo>
                  <a:pt x="2770684" y="461865"/>
                </a:lnTo>
                <a:lnTo>
                  <a:pt x="2737073" y="408838"/>
                </a:lnTo>
                <a:lnTo>
                  <a:pt x="2693196" y="358125"/>
                </a:lnTo>
                <a:lnTo>
                  <a:pt x="2639524" y="309925"/>
                </a:lnTo>
                <a:lnTo>
                  <a:pt x="2609164" y="286830"/>
                </a:lnTo>
                <a:lnTo>
                  <a:pt x="2576531" y="264437"/>
                </a:lnTo>
                <a:lnTo>
                  <a:pt x="2541686" y="242773"/>
                </a:lnTo>
                <a:lnTo>
                  <a:pt x="2504688" y="221861"/>
                </a:lnTo>
                <a:lnTo>
                  <a:pt x="2465595" y="201726"/>
                </a:lnTo>
                <a:lnTo>
                  <a:pt x="2424466" y="182394"/>
                </a:lnTo>
                <a:lnTo>
                  <a:pt x="2381361" y="163890"/>
                </a:lnTo>
                <a:lnTo>
                  <a:pt x="2336339" y="146237"/>
                </a:lnTo>
                <a:lnTo>
                  <a:pt x="2289458" y="129462"/>
                </a:lnTo>
                <a:lnTo>
                  <a:pt x="2240777" y="113588"/>
                </a:lnTo>
                <a:lnTo>
                  <a:pt x="2190356" y="98642"/>
                </a:lnTo>
                <a:lnTo>
                  <a:pt x="2138254" y="84647"/>
                </a:lnTo>
                <a:lnTo>
                  <a:pt x="2084529" y="71629"/>
                </a:lnTo>
                <a:lnTo>
                  <a:pt x="2029241" y="59612"/>
                </a:lnTo>
                <a:lnTo>
                  <a:pt x="1972448" y="48621"/>
                </a:lnTo>
                <a:lnTo>
                  <a:pt x="1914210" y="38682"/>
                </a:lnTo>
                <a:lnTo>
                  <a:pt x="1854586" y="29819"/>
                </a:lnTo>
                <a:lnTo>
                  <a:pt x="1793634" y="22057"/>
                </a:lnTo>
                <a:lnTo>
                  <a:pt x="1731413" y="15421"/>
                </a:lnTo>
                <a:lnTo>
                  <a:pt x="1667983" y="9936"/>
                </a:lnTo>
                <a:lnTo>
                  <a:pt x="1603403" y="5626"/>
                </a:lnTo>
                <a:lnTo>
                  <a:pt x="1537731" y="2517"/>
                </a:lnTo>
                <a:lnTo>
                  <a:pt x="1471027" y="633"/>
                </a:lnTo>
                <a:lnTo>
                  <a:pt x="140335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8750" y="15303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471027" y="633"/>
                </a:lnTo>
                <a:lnTo>
                  <a:pt x="1537731" y="2517"/>
                </a:lnTo>
                <a:lnTo>
                  <a:pt x="1603403" y="5626"/>
                </a:lnTo>
                <a:lnTo>
                  <a:pt x="1667983" y="9936"/>
                </a:lnTo>
                <a:lnTo>
                  <a:pt x="1731413" y="15421"/>
                </a:lnTo>
                <a:lnTo>
                  <a:pt x="1793634" y="22057"/>
                </a:lnTo>
                <a:lnTo>
                  <a:pt x="1854586" y="29819"/>
                </a:lnTo>
                <a:lnTo>
                  <a:pt x="1914210" y="38682"/>
                </a:lnTo>
                <a:lnTo>
                  <a:pt x="1972448" y="48621"/>
                </a:lnTo>
                <a:lnTo>
                  <a:pt x="2029241" y="59612"/>
                </a:lnTo>
                <a:lnTo>
                  <a:pt x="2084529" y="71629"/>
                </a:lnTo>
                <a:lnTo>
                  <a:pt x="2138254" y="84647"/>
                </a:lnTo>
                <a:lnTo>
                  <a:pt x="2190356" y="98642"/>
                </a:lnTo>
                <a:lnTo>
                  <a:pt x="2240777" y="113588"/>
                </a:lnTo>
                <a:lnTo>
                  <a:pt x="2289458" y="129462"/>
                </a:lnTo>
                <a:lnTo>
                  <a:pt x="2336339" y="146237"/>
                </a:lnTo>
                <a:lnTo>
                  <a:pt x="2381361" y="163890"/>
                </a:lnTo>
                <a:lnTo>
                  <a:pt x="2424466" y="182394"/>
                </a:lnTo>
                <a:lnTo>
                  <a:pt x="2465595" y="201726"/>
                </a:lnTo>
                <a:lnTo>
                  <a:pt x="2504688" y="221861"/>
                </a:lnTo>
                <a:lnTo>
                  <a:pt x="2541686" y="242773"/>
                </a:lnTo>
                <a:lnTo>
                  <a:pt x="2576531" y="264437"/>
                </a:lnTo>
                <a:lnTo>
                  <a:pt x="2609164" y="286830"/>
                </a:lnTo>
                <a:lnTo>
                  <a:pt x="2639524" y="309925"/>
                </a:lnTo>
                <a:lnTo>
                  <a:pt x="2693196" y="358125"/>
                </a:lnTo>
                <a:lnTo>
                  <a:pt x="2737073" y="408838"/>
                </a:lnTo>
                <a:lnTo>
                  <a:pt x="2770684" y="461865"/>
                </a:lnTo>
                <a:lnTo>
                  <a:pt x="2793557" y="517007"/>
                </a:lnTo>
                <a:lnTo>
                  <a:pt x="2805220" y="574064"/>
                </a:lnTo>
                <a:lnTo>
                  <a:pt x="2806700" y="603250"/>
                </a:lnTo>
                <a:lnTo>
                  <a:pt x="2805220" y="632332"/>
                </a:lnTo>
                <a:lnTo>
                  <a:pt x="2793557" y="689219"/>
                </a:lnTo>
                <a:lnTo>
                  <a:pt x="2770684" y="744234"/>
                </a:lnTo>
                <a:lnTo>
                  <a:pt x="2737073" y="797173"/>
                </a:lnTo>
                <a:lnTo>
                  <a:pt x="2693196" y="847833"/>
                </a:lnTo>
                <a:lnTo>
                  <a:pt x="2639524" y="896011"/>
                </a:lnTo>
                <a:lnTo>
                  <a:pt x="2609164" y="919105"/>
                </a:lnTo>
                <a:lnTo>
                  <a:pt x="2576531" y="941503"/>
                </a:lnTo>
                <a:lnTo>
                  <a:pt x="2541686" y="963178"/>
                </a:lnTo>
                <a:lnTo>
                  <a:pt x="2504688" y="984105"/>
                </a:lnTo>
                <a:lnTo>
                  <a:pt x="2465595" y="1004259"/>
                </a:lnTo>
                <a:lnTo>
                  <a:pt x="2424466" y="1023615"/>
                </a:lnTo>
                <a:lnTo>
                  <a:pt x="2381361" y="1042147"/>
                </a:lnTo>
                <a:lnTo>
                  <a:pt x="2336339" y="1059830"/>
                </a:lnTo>
                <a:lnTo>
                  <a:pt x="2289458" y="1076637"/>
                </a:lnTo>
                <a:lnTo>
                  <a:pt x="2240777" y="1092545"/>
                </a:lnTo>
                <a:lnTo>
                  <a:pt x="2190356" y="1107527"/>
                </a:lnTo>
                <a:lnTo>
                  <a:pt x="2138254" y="1121558"/>
                </a:lnTo>
                <a:lnTo>
                  <a:pt x="2084529" y="1134612"/>
                </a:lnTo>
                <a:lnTo>
                  <a:pt x="2029241" y="1146665"/>
                </a:lnTo>
                <a:lnTo>
                  <a:pt x="1972448" y="1157691"/>
                </a:lnTo>
                <a:lnTo>
                  <a:pt x="1914210" y="1167663"/>
                </a:lnTo>
                <a:lnTo>
                  <a:pt x="1854586" y="1176558"/>
                </a:lnTo>
                <a:lnTo>
                  <a:pt x="1793634" y="1184349"/>
                </a:lnTo>
                <a:lnTo>
                  <a:pt x="1731413" y="1191011"/>
                </a:lnTo>
                <a:lnTo>
                  <a:pt x="1667983" y="1196519"/>
                </a:lnTo>
                <a:lnTo>
                  <a:pt x="1603403" y="1200848"/>
                </a:lnTo>
                <a:lnTo>
                  <a:pt x="1537731" y="1203971"/>
                </a:lnTo>
                <a:lnTo>
                  <a:pt x="1471027" y="1205863"/>
                </a:lnTo>
                <a:lnTo>
                  <a:pt x="1403350" y="1206500"/>
                </a:lnTo>
                <a:lnTo>
                  <a:pt x="1335569" y="1205863"/>
                </a:lnTo>
                <a:lnTo>
                  <a:pt x="1268774" y="1203971"/>
                </a:lnTo>
                <a:lnTo>
                  <a:pt x="1203023" y="1200848"/>
                </a:lnTo>
                <a:lnTo>
                  <a:pt x="1138374" y="1196519"/>
                </a:lnTo>
                <a:lnTo>
                  <a:pt x="1074886" y="1191011"/>
                </a:lnTo>
                <a:lnTo>
                  <a:pt x="1012617" y="1184349"/>
                </a:lnTo>
                <a:lnTo>
                  <a:pt x="951626" y="1176558"/>
                </a:lnTo>
                <a:lnTo>
                  <a:pt x="891971" y="1167663"/>
                </a:lnTo>
                <a:lnTo>
                  <a:pt x="833710" y="1157691"/>
                </a:lnTo>
                <a:lnTo>
                  <a:pt x="776903" y="1146665"/>
                </a:lnTo>
                <a:lnTo>
                  <a:pt x="721607" y="1134612"/>
                </a:lnTo>
                <a:lnTo>
                  <a:pt x="667881" y="1121558"/>
                </a:lnTo>
                <a:lnTo>
                  <a:pt x="615783" y="1107527"/>
                </a:lnTo>
                <a:lnTo>
                  <a:pt x="565373" y="1092545"/>
                </a:lnTo>
                <a:lnTo>
                  <a:pt x="516708" y="1076637"/>
                </a:lnTo>
                <a:lnTo>
                  <a:pt x="469847" y="1059830"/>
                </a:lnTo>
                <a:lnTo>
                  <a:pt x="424848" y="1042147"/>
                </a:lnTo>
                <a:lnTo>
                  <a:pt x="381771" y="1023615"/>
                </a:lnTo>
                <a:lnTo>
                  <a:pt x="340672" y="1004259"/>
                </a:lnTo>
                <a:lnTo>
                  <a:pt x="301612" y="984105"/>
                </a:lnTo>
                <a:lnTo>
                  <a:pt x="264647" y="963178"/>
                </a:lnTo>
                <a:lnTo>
                  <a:pt x="229838" y="941503"/>
                </a:lnTo>
                <a:lnTo>
                  <a:pt x="197241" y="919105"/>
                </a:lnTo>
                <a:lnTo>
                  <a:pt x="166916" y="896011"/>
                </a:lnTo>
                <a:lnTo>
                  <a:pt x="113316" y="847833"/>
                </a:lnTo>
                <a:lnTo>
                  <a:pt x="69504" y="797173"/>
                </a:lnTo>
                <a:lnTo>
                  <a:pt x="35948" y="744234"/>
                </a:lnTo>
                <a:lnTo>
                  <a:pt x="13116" y="689219"/>
                </a:lnTo>
                <a:lnTo>
                  <a:pt x="1476" y="632332"/>
                </a:lnTo>
                <a:lnTo>
                  <a:pt x="0" y="603250"/>
                </a:lnTo>
                <a:lnTo>
                  <a:pt x="1476" y="574064"/>
                </a:lnTo>
                <a:lnTo>
                  <a:pt x="13116" y="517007"/>
                </a:lnTo>
                <a:lnTo>
                  <a:pt x="35948" y="461865"/>
                </a:lnTo>
                <a:lnTo>
                  <a:pt x="69504" y="408838"/>
                </a:lnTo>
                <a:lnTo>
                  <a:pt x="113316" y="358125"/>
                </a:lnTo>
                <a:lnTo>
                  <a:pt x="166916" y="309925"/>
                </a:lnTo>
                <a:lnTo>
                  <a:pt x="197241" y="286830"/>
                </a:lnTo>
                <a:lnTo>
                  <a:pt x="229838" y="264437"/>
                </a:lnTo>
                <a:lnTo>
                  <a:pt x="264647" y="242773"/>
                </a:lnTo>
                <a:lnTo>
                  <a:pt x="301612" y="221861"/>
                </a:lnTo>
                <a:lnTo>
                  <a:pt x="340672" y="201726"/>
                </a:lnTo>
                <a:lnTo>
                  <a:pt x="381771" y="182394"/>
                </a:lnTo>
                <a:lnTo>
                  <a:pt x="424848" y="163890"/>
                </a:lnTo>
                <a:lnTo>
                  <a:pt x="469847" y="146237"/>
                </a:lnTo>
                <a:lnTo>
                  <a:pt x="516708" y="129462"/>
                </a:lnTo>
                <a:lnTo>
                  <a:pt x="565373" y="113588"/>
                </a:lnTo>
                <a:lnTo>
                  <a:pt x="615783" y="98642"/>
                </a:lnTo>
                <a:lnTo>
                  <a:pt x="667881" y="84647"/>
                </a:lnTo>
                <a:lnTo>
                  <a:pt x="721607" y="71629"/>
                </a:lnTo>
                <a:lnTo>
                  <a:pt x="776903" y="59612"/>
                </a:lnTo>
                <a:lnTo>
                  <a:pt x="833710" y="48621"/>
                </a:lnTo>
                <a:lnTo>
                  <a:pt x="891971" y="38682"/>
                </a:lnTo>
                <a:lnTo>
                  <a:pt x="951626" y="29819"/>
                </a:lnTo>
                <a:lnTo>
                  <a:pt x="1012617" y="22057"/>
                </a:lnTo>
                <a:lnTo>
                  <a:pt x="1074886" y="15421"/>
                </a:lnTo>
                <a:lnTo>
                  <a:pt x="1138374" y="9936"/>
                </a:lnTo>
                <a:lnTo>
                  <a:pt x="1203023" y="5626"/>
                </a:lnTo>
                <a:lnTo>
                  <a:pt x="1268774" y="2517"/>
                </a:lnTo>
                <a:lnTo>
                  <a:pt x="1335569" y="633"/>
                </a:lnTo>
                <a:lnTo>
                  <a:pt x="14033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8750" y="153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65450" y="2736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60400" y="1755140"/>
            <a:ext cx="180276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03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Bond 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In</a:t>
            </a:r>
            <a:r>
              <a:rPr sz="2400" b="1" spc="-15" dirty="0">
                <a:solidFill>
                  <a:srgbClr val="00269E"/>
                </a:solidFill>
                <a:latin typeface="Arial"/>
                <a:cs typeface="Arial"/>
              </a:rPr>
              <a:t>v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e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s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tm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140450" y="15303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335672" y="633"/>
                </a:lnTo>
                <a:lnTo>
                  <a:pt x="1268968" y="2517"/>
                </a:lnTo>
                <a:lnTo>
                  <a:pt x="1203296" y="5626"/>
                </a:lnTo>
                <a:lnTo>
                  <a:pt x="1138716" y="9936"/>
                </a:lnTo>
                <a:lnTo>
                  <a:pt x="1075286" y="15421"/>
                </a:lnTo>
                <a:lnTo>
                  <a:pt x="1013065" y="22057"/>
                </a:lnTo>
                <a:lnTo>
                  <a:pt x="952113" y="29819"/>
                </a:lnTo>
                <a:lnTo>
                  <a:pt x="892489" y="38682"/>
                </a:lnTo>
                <a:lnTo>
                  <a:pt x="834251" y="48621"/>
                </a:lnTo>
                <a:lnTo>
                  <a:pt x="777458" y="59612"/>
                </a:lnTo>
                <a:lnTo>
                  <a:pt x="722170" y="71629"/>
                </a:lnTo>
                <a:lnTo>
                  <a:pt x="668445" y="84647"/>
                </a:lnTo>
                <a:lnTo>
                  <a:pt x="616343" y="98642"/>
                </a:lnTo>
                <a:lnTo>
                  <a:pt x="565922" y="113588"/>
                </a:lnTo>
                <a:lnTo>
                  <a:pt x="517241" y="129462"/>
                </a:lnTo>
                <a:lnTo>
                  <a:pt x="470360" y="146237"/>
                </a:lnTo>
                <a:lnTo>
                  <a:pt x="425338" y="163890"/>
                </a:lnTo>
                <a:lnTo>
                  <a:pt x="382233" y="182394"/>
                </a:lnTo>
                <a:lnTo>
                  <a:pt x="341104" y="201726"/>
                </a:lnTo>
                <a:lnTo>
                  <a:pt x="302011" y="221861"/>
                </a:lnTo>
                <a:lnTo>
                  <a:pt x="265013" y="242773"/>
                </a:lnTo>
                <a:lnTo>
                  <a:pt x="230168" y="264437"/>
                </a:lnTo>
                <a:lnTo>
                  <a:pt x="197535" y="286830"/>
                </a:lnTo>
                <a:lnTo>
                  <a:pt x="167175" y="309925"/>
                </a:lnTo>
                <a:lnTo>
                  <a:pt x="113503" y="358125"/>
                </a:lnTo>
                <a:lnTo>
                  <a:pt x="69626" y="408838"/>
                </a:lnTo>
                <a:lnTo>
                  <a:pt x="36015" y="461865"/>
                </a:lnTo>
                <a:lnTo>
                  <a:pt x="13142" y="517007"/>
                </a:lnTo>
                <a:lnTo>
                  <a:pt x="1479" y="574064"/>
                </a:lnTo>
                <a:lnTo>
                  <a:pt x="0" y="603250"/>
                </a:lnTo>
                <a:lnTo>
                  <a:pt x="1479" y="632332"/>
                </a:lnTo>
                <a:lnTo>
                  <a:pt x="13142" y="689219"/>
                </a:lnTo>
                <a:lnTo>
                  <a:pt x="36015" y="744234"/>
                </a:lnTo>
                <a:lnTo>
                  <a:pt x="69626" y="797173"/>
                </a:lnTo>
                <a:lnTo>
                  <a:pt x="113503" y="847833"/>
                </a:lnTo>
                <a:lnTo>
                  <a:pt x="167175" y="896011"/>
                </a:lnTo>
                <a:lnTo>
                  <a:pt x="197535" y="919105"/>
                </a:lnTo>
                <a:lnTo>
                  <a:pt x="230168" y="941503"/>
                </a:lnTo>
                <a:lnTo>
                  <a:pt x="265013" y="963178"/>
                </a:lnTo>
                <a:lnTo>
                  <a:pt x="302011" y="984105"/>
                </a:lnTo>
                <a:lnTo>
                  <a:pt x="341104" y="1004259"/>
                </a:lnTo>
                <a:lnTo>
                  <a:pt x="382233" y="1023615"/>
                </a:lnTo>
                <a:lnTo>
                  <a:pt x="425338" y="1042147"/>
                </a:lnTo>
                <a:lnTo>
                  <a:pt x="470360" y="1059830"/>
                </a:lnTo>
                <a:lnTo>
                  <a:pt x="517241" y="1076637"/>
                </a:lnTo>
                <a:lnTo>
                  <a:pt x="565922" y="1092545"/>
                </a:lnTo>
                <a:lnTo>
                  <a:pt x="616343" y="1107527"/>
                </a:lnTo>
                <a:lnTo>
                  <a:pt x="668445" y="1121558"/>
                </a:lnTo>
                <a:lnTo>
                  <a:pt x="722170" y="1134612"/>
                </a:lnTo>
                <a:lnTo>
                  <a:pt x="777458" y="1146665"/>
                </a:lnTo>
                <a:lnTo>
                  <a:pt x="834251" y="1157691"/>
                </a:lnTo>
                <a:lnTo>
                  <a:pt x="892489" y="1167663"/>
                </a:lnTo>
                <a:lnTo>
                  <a:pt x="952113" y="1176558"/>
                </a:lnTo>
                <a:lnTo>
                  <a:pt x="1013065" y="1184349"/>
                </a:lnTo>
                <a:lnTo>
                  <a:pt x="1075286" y="1191011"/>
                </a:lnTo>
                <a:lnTo>
                  <a:pt x="1138716" y="1196519"/>
                </a:lnTo>
                <a:lnTo>
                  <a:pt x="1203296" y="1200848"/>
                </a:lnTo>
                <a:lnTo>
                  <a:pt x="1268968" y="1203971"/>
                </a:lnTo>
                <a:lnTo>
                  <a:pt x="1335672" y="1205863"/>
                </a:lnTo>
                <a:lnTo>
                  <a:pt x="1403350" y="1206500"/>
                </a:lnTo>
                <a:lnTo>
                  <a:pt x="1471027" y="1205863"/>
                </a:lnTo>
                <a:lnTo>
                  <a:pt x="1537731" y="1203971"/>
                </a:lnTo>
                <a:lnTo>
                  <a:pt x="1603403" y="1200848"/>
                </a:lnTo>
                <a:lnTo>
                  <a:pt x="1667983" y="1196519"/>
                </a:lnTo>
                <a:lnTo>
                  <a:pt x="1731413" y="1191011"/>
                </a:lnTo>
                <a:lnTo>
                  <a:pt x="1793634" y="1184349"/>
                </a:lnTo>
                <a:lnTo>
                  <a:pt x="1854586" y="1176558"/>
                </a:lnTo>
                <a:lnTo>
                  <a:pt x="1914210" y="1167663"/>
                </a:lnTo>
                <a:lnTo>
                  <a:pt x="1972448" y="1157691"/>
                </a:lnTo>
                <a:lnTo>
                  <a:pt x="2029241" y="1146665"/>
                </a:lnTo>
                <a:lnTo>
                  <a:pt x="2084529" y="1134612"/>
                </a:lnTo>
                <a:lnTo>
                  <a:pt x="2138254" y="1121558"/>
                </a:lnTo>
                <a:lnTo>
                  <a:pt x="2190356" y="1107527"/>
                </a:lnTo>
                <a:lnTo>
                  <a:pt x="2240777" y="1092545"/>
                </a:lnTo>
                <a:lnTo>
                  <a:pt x="2289458" y="1076637"/>
                </a:lnTo>
                <a:lnTo>
                  <a:pt x="2336339" y="1059830"/>
                </a:lnTo>
                <a:lnTo>
                  <a:pt x="2381361" y="1042147"/>
                </a:lnTo>
                <a:lnTo>
                  <a:pt x="2424466" y="1023615"/>
                </a:lnTo>
                <a:lnTo>
                  <a:pt x="2465595" y="1004259"/>
                </a:lnTo>
                <a:lnTo>
                  <a:pt x="2504688" y="984105"/>
                </a:lnTo>
                <a:lnTo>
                  <a:pt x="2541686" y="963178"/>
                </a:lnTo>
                <a:lnTo>
                  <a:pt x="2576531" y="941503"/>
                </a:lnTo>
                <a:lnTo>
                  <a:pt x="2609164" y="919105"/>
                </a:lnTo>
                <a:lnTo>
                  <a:pt x="2639524" y="896011"/>
                </a:lnTo>
                <a:lnTo>
                  <a:pt x="2693196" y="847833"/>
                </a:lnTo>
                <a:lnTo>
                  <a:pt x="2737073" y="797173"/>
                </a:lnTo>
                <a:lnTo>
                  <a:pt x="2770684" y="744234"/>
                </a:lnTo>
                <a:lnTo>
                  <a:pt x="2793557" y="689219"/>
                </a:lnTo>
                <a:lnTo>
                  <a:pt x="2805220" y="632332"/>
                </a:lnTo>
                <a:lnTo>
                  <a:pt x="2806700" y="603250"/>
                </a:lnTo>
                <a:lnTo>
                  <a:pt x="2805220" y="574064"/>
                </a:lnTo>
                <a:lnTo>
                  <a:pt x="2793557" y="517007"/>
                </a:lnTo>
                <a:lnTo>
                  <a:pt x="2770684" y="461865"/>
                </a:lnTo>
                <a:lnTo>
                  <a:pt x="2737073" y="408838"/>
                </a:lnTo>
                <a:lnTo>
                  <a:pt x="2693196" y="358125"/>
                </a:lnTo>
                <a:lnTo>
                  <a:pt x="2639524" y="309925"/>
                </a:lnTo>
                <a:lnTo>
                  <a:pt x="2609164" y="286830"/>
                </a:lnTo>
                <a:lnTo>
                  <a:pt x="2576531" y="264437"/>
                </a:lnTo>
                <a:lnTo>
                  <a:pt x="2541686" y="242773"/>
                </a:lnTo>
                <a:lnTo>
                  <a:pt x="2504688" y="221861"/>
                </a:lnTo>
                <a:lnTo>
                  <a:pt x="2465595" y="201726"/>
                </a:lnTo>
                <a:lnTo>
                  <a:pt x="2424466" y="182394"/>
                </a:lnTo>
                <a:lnTo>
                  <a:pt x="2381361" y="163890"/>
                </a:lnTo>
                <a:lnTo>
                  <a:pt x="2336339" y="146237"/>
                </a:lnTo>
                <a:lnTo>
                  <a:pt x="2289458" y="129462"/>
                </a:lnTo>
                <a:lnTo>
                  <a:pt x="2240777" y="113588"/>
                </a:lnTo>
                <a:lnTo>
                  <a:pt x="2190356" y="98642"/>
                </a:lnTo>
                <a:lnTo>
                  <a:pt x="2138254" y="84647"/>
                </a:lnTo>
                <a:lnTo>
                  <a:pt x="2084529" y="71629"/>
                </a:lnTo>
                <a:lnTo>
                  <a:pt x="2029241" y="59612"/>
                </a:lnTo>
                <a:lnTo>
                  <a:pt x="1972448" y="48621"/>
                </a:lnTo>
                <a:lnTo>
                  <a:pt x="1914210" y="38682"/>
                </a:lnTo>
                <a:lnTo>
                  <a:pt x="1854586" y="29819"/>
                </a:lnTo>
                <a:lnTo>
                  <a:pt x="1793634" y="22057"/>
                </a:lnTo>
                <a:lnTo>
                  <a:pt x="1731413" y="15421"/>
                </a:lnTo>
                <a:lnTo>
                  <a:pt x="1667983" y="9936"/>
                </a:lnTo>
                <a:lnTo>
                  <a:pt x="1603403" y="5626"/>
                </a:lnTo>
                <a:lnTo>
                  <a:pt x="1537731" y="2517"/>
                </a:lnTo>
                <a:lnTo>
                  <a:pt x="1471027" y="633"/>
                </a:lnTo>
                <a:lnTo>
                  <a:pt x="140335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40450" y="15303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471027" y="633"/>
                </a:lnTo>
                <a:lnTo>
                  <a:pt x="1537731" y="2517"/>
                </a:lnTo>
                <a:lnTo>
                  <a:pt x="1603403" y="5626"/>
                </a:lnTo>
                <a:lnTo>
                  <a:pt x="1667983" y="9936"/>
                </a:lnTo>
                <a:lnTo>
                  <a:pt x="1731413" y="15421"/>
                </a:lnTo>
                <a:lnTo>
                  <a:pt x="1793634" y="22057"/>
                </a:lnTo>
                <a:lnTo>
                  <a:pt x="1854586" y="29819"/>
                </a:lnTo>
                <a:lnTo>
                  <a:pt x="1914210" y="38682"/>
                </a:lnTo>
                <a:lnTo>
                  <a:pt x="1972448" y="48621"/>
                </a:lnTo>
                <a:lnTo>
                  <a:pt x="2029241" y="59612"/>
                </a:lnTo>
                <a:lnTo>
                  <a:pt x="2084529" y="71629"/>
                </a:lnTo>
                <a:lnTo>
                  <a:pt x="2138254" y="84647"/>
                </a:lnTo>
                <a:lnTo>
                  <a:pt x="2190356" y="98642"/>
                </a:lnTo>
                <a:lnTo>
                  <a:pt x="2240777" y="113588"/>
                </a:lnTo>
                <a:lnTo>
                  <a:pt x="2289458" y="129462"/>
                </a:lnTo>
                <a:lnTo>
                  <a:pt x="2336339" y="146237"/>
                </a:lnTo>
                <a:lnTo>
                  <a:pt x="2381361" y="163890"/>
                </a:lnTo>
                <a:lnTo>
                  <a:pt x="2424466" y="182394"/>
                </a:lnTo>
                <a:lnTo>
                  <a:pt x="2465595" y="201726"/>
                </a:lnTo>
                <a:lnTo>
                  <a:pt x="2504688" y="221861"/>
                </a:lnTo>
                <a:lnTo>
                  <a:pt x="2541686" y="242773"/>
                </a:lnTo>
                <a:lnTo>
                  <a:pt x="2576531" y="264437"/>
                </a:lnTo>
                <a:lnTo>
                  <a:pt x="2609164" y="286830"/>
                </a:lnTo>
                <a:lnTo>
                  <a:pt x="2639524" y="309925"/>
                </a:lnTo>
                <a:lnTo>
                  <a:pt x="2693196" y="358125"/>
                </a:lnTo>
                <a:lnTo>
                  <a:pt x="2737073" y="408838"/>
                </a:lnTo>
                <a:lnTo>
                  <a:pt x="2770684" y="461865"/>
                </a:lnTo>
                <a:lnTo>
                  <a:pt x="2793557" y="517007"/>
                </a:lnTo>
                <a:lnTo>
                  <a:pt x="2805220" y="574064"/>
                </a:lnTo>
                <a:lnTo>
                  <a:pt x="2806700" y="603250"/>
                </a:lnTo>
                <a:lnTo>
                  <a:pt x="2805220" y="632332"/>
                </a:lnTo>
                <a:lnTo>
                  <a:pt x="2793557" y="689219"/>
                </a:lnTo>
                <a:lnTo>
                  <a:pt x="2770684" y="744234"/>
                </a:lnTo>
                <a:lnTo>
                  <a:pt x="2737073" y="797173"/>
                </a:lnTo>
                <a:lnTo>
                  <a:pt x="2693196" y="847833"/>
                </a:lnTo>
                <a:lnTo>
                  <a:pt x="2639524" y="896011"/>
                </a:lnTo>
                <a:lnTo>
                  <a:pt x="2609164" y="919105"/>
                </a:lnTo>
                <a:lnTo>
                  <a:pt x="2576531" y="941503"/>
                </a:lnTo>
                <a:lnTo>
                  <a:pt x="2541686" y="963178"/>
                </a:lnTo>
                <a:lnTo>
                  <a:pt x="2504688" y="984105"/>
                </a:lnTo>
                <a:lnTo>
                  <a:pt x="2465595" y="1004259"/>
                </a:lnTo>
                <a:lnTo>
                  <a:pt x="2424466" y="1023615"/>
                </a:lnTo>
                <a:lnTo>
                  <a:pt x="2381361" y="1042147"/>
                </a:lnTo>
                <a:lnTo>
                  <a:pt x="2336339" y="1059830"/>
                </a:lnTo>
                <a:lnTo>
                  <a:pt x="2289458" y="1076637"/>
                </a:lnTo>
                <a:lnTo>
                  <a:pt x="2240777" y="1092545"/>
                </a:lnTo>
                <a:lnTo>
                  <a:pt x="2190356" y="1107527"/>
                </a:lnTo>
                <a:lnTo>
                  <a:pt x="2138254" y="1121558"/>
                </a:lnTo>
                <a:lnTo>
                  <a:pt x="2084529" y="1134612"/>
                </a:lnTo>
                <a:lnTo>
                  <a:pt x="2029241" y="1146665"/>
                </a:lnTo>
                <a:lnTo>
                  <a:pt x="1972448" y="1157691"/>
                </a:lnTo>
                <a:lnTo>
                  <a:pt x="1914210" y="1167663"/>
                </a:lnTo>
                <a:lnTo>
                  <a:pt x="1854586" y="1176558"/>
                </a:lnTo>
                <a:lnTo>
                  <a:pt x="1793634" y="1184349"/>
                </a:lnTo>
                <a:lnTo>
                  <a:pt x="1731413" y="1191011"/>
                </a:lnTo>
                <a:lnTo>
                  <a:pt x="1667983" y="1196519"/>
                </a:lnTo>
                <a:lnTo>
                  <a:pt x="1603403" y="1200848"/>
                </a:lnTo>
                <a:lnTo>
                  <a:pt x="1537731" y="1203971"/>
                </a:lnTo>
                <a:lnTo>
                  <a:pt x="1471027" y="1205863"/>
                </a:lnTo>
                <a:lnTo>
                  <a:pt x="1403350" y="1206500"/>
                </a:lnTo>
                <a:lnTo>
                  <a:pt x="1335672" y="1205863"/>
                </a:lnTo>
                <a:lnTo>
                  <a:pt x="1268968" y="1203971"/>
                </a:lnTo>
                <a:lnTo>
                  <a:pt x="1203296" y="1200848"/>
                </a:lnTo>
                <a:lnTo>
                  <a:pt x="1138716" y="1196519"/>
                </a:lnTo>
                <a:lnTo>
                  <a:pt x="1075286" y="1191011"/>
                </a:lnTo>
                <a:lnTo>
                  <a:pt x="1013065" y="1184349"/>
                </a:lnTo>
                <a:lnTo>
                  <a:pt x="952113" y="1176558"/>
                </a:lnTo>
                <a:lnTo>
                  <a:pt x="892489" y="1167663"/>
                </a:lnTo>
                <a:lnTo>
                  <a:pt x="834251" y="1157691"/>
                </a:lnTo>
                <a:lnTo>
                  <a:pt x="777458" y="1146665"/>
                </a:lnTo>
                <a:lnTo>
                  <a:pt x="722170" y="1134612"/>
                </a:lnTo>
                <a:lnTo>
                  <a:pt x="668445" y="1121558"/>
                </a:lnTo>
                <a:lnTo>
                  <a:pt x="616343" y="1107527"/>
                </a:lnTo>
                <a:lnTo>
                  <a:pt x="565922" y="1092545"/>
                </a:lnTo>
                <a:lnTo>
                  <a:pt x="517241" y="1076637"/>
                </a:lnTo>
                <a:lnTo>
                  <a:pt x="470360" y="1059830"/>
                </a:lnTo>
                <a:lnTo>
                  <a:pt x="425338" y="1042147"/>
                </a:lnTo>
                <a:lnTo>
                  <a:pt x="382233" y="1023615"/>
                </a:lnTo>
                <a:lnTo>
                  <a:pt x="341104" y="1004259"/>
                </a:lnTo>
                <a:lnTo>
                  <a:pt x="302011" y="984105"/>
                </a:lnTo>
                <a:lnTo>
                  <a:pt x="265013" y="963178"/>
                </a:lnTo>
                <a:lnTo>
                  <a:pt x="230168" y="941503"/>
                </a:lnTo>
                <a:lnTo>
                  <a:pt x="197535" y="919105"/>
                </a:lnTo>
                <a:lnTo>
                  <a:pt x="167175" y="896011"/>
                </a:lnTo>
                <a:lnTo>
                  <a:pt x="113503" y="847833"/>
                </a:lnTo>
                <a:lnTo>
                  <a:pt x="69626" y="797173"/>
                </a:lnTo>
                <a:lnTo>
                  <a:pt x="36015" y="744234"/>
                </a:lnTo>
                <a:lnTo>
                  <a:pt x="13142" y="689219"/>
                </a:lnTo>
                <a:lnTo>
                  <a:pt x="1479" y="632332"/>
                </a:lnTo>
                <a:lnTo>
                  <a:pt x="0" y="603250"/>
                </a:lnTo>
                <a:lnTo>
                  <a:pt x="1479" y="574064"/>
                </a:lnTo>
                <a:lnTo>
                  <a:pt x="13142" y="517007"/>
                </a:lnTo>
                <a:lnTo>
                  <a:pt x="36015" y="461865"/>
                </a:lnTo>
                <a:lnTo>
                  <a:pt x="69626" y="408838"/>
                </a:lnTo>
                <a:lnTo>
                  <a:pt x="113503" y="358125"/>
                </a:lnTo>
                <a:lnTo>
                  <a:pt x="167175" y="309925"/>
                </a:lnTo>
                <a:lnTo>
                  <a:pt x="197535" y="286830"/>
                </a:lnTo>
                <a:lnTo>
                  <a:pt x="230168" y="264437"/>
                </a:lnTo>
                <a:lnTo>
                  <a:pt x="265013" y="242773"/>
                </a:lnTo>
                <a:lnTo>
                  <a:pt x="302011" y="221861"/>
                </a:lnTo>
                <a:lnTo>
                  <a:pt x="341104" y="201726"/>
                </a:lnTo>
                <a:lnTo>
                  <a:pt x="382233" y="182394"/>
                </a:lnTo>
                <a:lnTo>
                  <a:pt x="425338" y="163890"/>
                </a:lnTo>
                <a:lnTo>
                  <a:pt x="470360" y="146237"/>
                </a:lnTo>
                <a:lnTo>
                  <a:pt x="517241" y="129462"/>
                </a:lnTo>
                <a:lnTo>
                  <a:pt x="565922" y="113588"/>
                </a:lnTo>
                <a:lnTo>
                  <a:pt x="616343" y="98642"/>
                </a:lnTo>
                <a:lnTo>
                  <a:pt x="668445" y="84647"/>
                </a:lnTo>
                <a:lnTo>
                  <a:pt x="722170" y="71629"/>
                </a:lnTo>
                <a:lnTo>
                  <a:pt x="777458" y="59612"/>
                </a:lnTo>
                <a:lnTo>
                  <a:pt x="834251" y="48621"/>
                </a:lnTo>
                <a:lnTo>
                  <a:pt x="892489" y="38682"/>
                </a:lnTo>
                <a:lnTo>
                  <a:pt x="952113" y="29819"/>
                </a:lnTo>
                <a:lnTo>
                  <a:pt x="1013065" y="22057"/>
                </a:lnTo>
                <a:lnTo>
                  <a:pt x="1075286" y="15421"/>
                </a:lnTo>
                <a:lnTo>
                  <a:pt x="1138716" y="9936"/>
                </a:lnTo>
                <a:lnTo>
                  <a:pt x="1203296" y="5626"/>
                </a:lnTo>
                <a:lnTo>
                  <a:pt x="1268968" y="2517"/>
                </a:lnTo>
                <a:lnTo>
                  <a:pt x="1335672" y="633"/>
                </a:lnTo>
                <a:lnTo>
                  <a:pt x="14033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40450" y="15303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7150" y="27368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642100" y="1572259"/>
            <a:ext cx="18034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Capital  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Stock 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In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ves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tm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nts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140450" y="35496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335672" y="633"/>
                </a:lnTo>
                <a:lnTo>
                  <a:pt x="1268968" y="2517"/>
                </a:lnTo>
                <a:lnTo>
                  <a:pt x="1203296" y="5626"/>
                </a:lnTo>
                <a:lnTo>
                  <a:pt x="1138716" y="9936"/>
                </a:lnTo>
                <a:lnTo>
                  <a:pt x="1075286" y="15421"/>
                </a:lnTo>
                <a:lnTo>
                  <a:pt x="1013065" y="22057"/>
                </a:lnTo>
                <a:lnTo>
                  <a:pt x="952113" y="29819"/>
                </a:lnTo>
                <a:lnTo>
                  <a:pt x="892489" y="38682"/>
                </a:lnTo>
                <a:lnTo>
                  <a:pt x="834251" y="48621"/>
                </a:lnTo>
                <a:lnTo>
                  <a:pt x="777458" y="59612"/>
                </a:lnTo>
                <a:lnTo>
                  <a:pt x="722170" y="71629"/>
                </a:lnTo>
                <a:lnTo>
                  <a:pt x="668445" y="84647"/>
                </a:lnTo>
                <a:lnTo>
                  <a:pt x="616343" y="98642"/>
                </a:lnTo>
                <a:lnTo>
                  <a:pt x="565922" y="113588"/>
                </a:lnTo>
                <a:lnTo>
                  <a:pt x="517241" y="129462"/>
                </a:lnTo>
                <a:lnTo>
                  <a:pt x="470360" y="146237"/>
                </a:lnTo>
                <a:lnTo>
                  <a:pt x="425338" y="163890"/>
                </a:lnTo>
                <a:lnTo>
                  <a:pt x="382233" y="182394"/>
                </a:lnTo>
                <a:lnTo>
                  <a:pt x="341104" y="201726"/>
                </a:lnTo>
                <a:lnTo>
                  <a:pt x="302011" y="221861"/>
                </a:lnTo>
                <a:lnTo>
                  <a:pt x="265013" y="242773"/>
                </a:lnTo>
                <a:lnTo>
                  <a:pt x="230168" y="264437"/>
                </a:lnTo>
                <a:lnTo>
                  <a:pt x="197535" y="286830"/>
                </a:lnTo>
                <a:lnTo>
                  <a:pt x="167175" y="309925"/>
                </a:lnTo>
                <a:lnTo>
                  <a:pt x="113503" y="358125"/>
                </a:lnTo>
                <a:lnTo>
                  <a:pt x="69626" y="408838"/>
                </a:lnTo>
                <a:lnTo>
                  <a:pt x="36015" y="461865"/>
                </a:lnTo>
                <a:lnTo>
                  <a:pt x="13142" y="517007"/>
                </a:lnTo>
                <a:lnTo>
                  <a:pt x="1479" y="574064"/>
                </a:lnTo>
                <a:lnTo>
                  <a:pt x="0" y="603250"/>
                </a:lnTo>
                <a:lnTo>
                  <a:pt x="1479" y="632332"/>
                </a:lnTo>
                <a:lnTo>
                  <a:pt x="13142" y="689219"/>
                </a:lnTo>
                <a:lnTo>
                  <a:pt x="36015" y="744234"/>
                </a:lnTo>
                <a:lnTo>
                  <a:pt x="69626" y="797173"/>
                </a:lnTo>
                <a:lnTo>
                  <a:pt x="113503" y="847833"/>
                </a:lnTo>
                <a:lnTo>
                  <a:pt x="167175" y="896011"/>
                </a:lnTo>
                <a:lnTo>
                  <a:pt x="197535" y="919105"/>
                </a:lnTo>
                <a:lnTo>
                  <a:pt x="230168" y="941503"/>
                </a:lnTo>
                <a:lnTo>
                  <a:pt x="265013" y="963178"/>
                </a:lnTo>
                <a:lnTo>
                  <a:pt x="302011" y="984105"/>
                </a:lnTo>
                <a:lnTo>
                  <a:pt x="341104" y="1004259"/>
                </a:lnTo>
                <a:lnTo>
                  <a:pt x="382233" y="1023615"/>
                </a:lnTo>
                <a:lnTo>
                  <a:pt x="425338" y="1042147"/>
                </a:lnTo>
                <a:lnTo>
                  <a:pt x="470360" y="1059830"/>
                </a:lnTo>
                <a:lnTo>
                  <a:pt x="517241" y="1076637"/>
                </a:lnTo>
                <a:lnTo>
                  <a:pt x="565922" y="1092545"/>
                </a:lnTo>
                <a:lnTo>
                  <a:pt x="616343" y="1107527"/>
                </a:lnTo>
                <a:lnTo>
                  <a:pt x="668445" y="1121558"/>
                </a:lnTo>
                <a:lnTo>
                  <a:pt x="722170" y="1134612"/>
                </a:lnTo>
                <a:lnTo>
                  <a:pt x="777458" y="1146665"/>
                </a:lnTo>
                <a:lnTo>
                  <a:pt x="834251" y="1157691"/>
                </a:lnTo>
                <a:lnTo>
                  <a:pt x="892489" y="1167663"/>
                </a:lnTo>
                <a:lnTo>
                  <a:pt x="952113" y="1176558"/>
                </a:lnTo>
                <a:lnTo>
                  <a:pt x="1013065" y="1184349"/>
                </a:lnTo>
                <a:lnTo>
                  <a:pt x="1075286" y="1191011"/>
                </a:lnTo>
                <a:lnTo>
                  <a:pt x="1138716" y="1196519"/>
                </a:lnTo>
                <a:lnTo>
                  <a:pt x="1203296" y="1200848"/>
                </a:lnTo>
                <a:lnTo>
                  <a:pt x="1268968" y="1203971"/>
                </a:lnTo>
                <a:lnTo>
                  <a:pt x="1335672" y="1205863"/>
                </a:lnTo>
                <a:lnTo>
                  <a:pt x="1403350" y="1206500"/>
                </a:lnTo>
                <a:lnTo>
                  <a:pt x="1471027" y="1205863"/>
                </a:lnTo>
                <a:lnTo>
                  <a:pt x="1537731" y="1203971"/>
                </a:lnTo>
                <a:lnTo>
                  <a:pt x="1603403" y="1200848"/>
                </a:lnTo>
                <a:lnTo>
                  <a:pt x="1667983" y="1196519"/>
                </a:lnTo>
                <a:lnTo>
                  <a:pt x="1731413" y="1191011"/>
                </a:lnTo>
                <a:lnTo>
                  <a:pt x="1793634" y="1184349"/>
                </a:lnTo>
                <a:lnTo>
                  <a:pt x="1854586" y="1176558"/>
                </a:lnTo>
                <a:lnTo>
                  <a:pt x="1914210" y="1167663"/>
                </a:lnTo>
                <a:lnTo>
                  <a:pt x="1972448" y="1157691"/>
                </a:lnTo>
                <a:lnTo>
                  <a:pt x="2029241" y="1146665"/>
                </a:lnTo>
                <a:lnTo>
                  <a:pt x="2084529" y="1134612"/>
                </a:lnTo>
                <a:lnTo>
                  <a:pt x="2138254" y="1121558"/>
                </a:lnTo>
                <a:lnTo>
                  <a:pt x="2190356" y="1107527"/>
                </a:lnTo>
                <a:lnTo>
                  <a:pt x="2240777" y="1092545"/>
                </a:lnTo>
                <a:lnTo>
                  <a:pt x="2289458" y="1076637"/>
                </a:lnTo>
                <a:lnTo>
                  <a:pt x="2336339" y="1059830"/>
                </a:lnTo>
                <a:lnTo>
                  <a:pt x="2381361" y="1042147"/>
                </a:lnTo>
                <a:lnTo>
                  <a:pt x="2424466" y="1023615"/>
                </a:lnTo>
                <a:lnTo>
                  <a:pt x="2465595" y="1004259"/>
                </a:lnTo>
                <a:lnTo>
                  <a:pt x="2504688" y="984105"/>
                </a:lnTo>
                <a:lnTo>
                  <a:pt x="2541686" y="963178"/>
                </a:lnTo>
                <a:lnTo>
                  <a:pt x="2576531" y="941503"/>
                </a:lnTo>
                <a:lnTo>
                  <a:pt x="2609164" y="919105"/>
                </a:lnTo>
                <a:lnTo>
                  <a:pt x="2639524" y="896011"/>
                </a:lnTo>
                <a:lnTo>
                  <a:pt x="2693196" y="847833"/>
                </a:lnTo>
                <a:lnTo>
                  <a:pt x="2737073" y="797173"/>
                </a:lnTo>
                <a:lnTo>
                  <a:pt x="2770684" y="744234"/>
                </a:lnTo>
                <a:lnTo>
                  <a:pt x="2793557" y="689219"/>
                </a:lnTo>
                <a:lnTo>
                  <a:pt x="2805220" y="632332"/>
                </a:lnTo>
                <a:lnTo>
                  <a:pt x="2806700" y="603250"/>
                </a:lnTo>
                <a:lnTo>
                  <a:pt x="2805220" y="574064"/>
                </a:lnTo>
                <a:lnTo>
                  <a:pt x="2793557" y="517007"/>
                </a:lnTo>
                <a:lnTo>
                  <a:pt x="2770684" y="461865"/>
                </a:lnTo>
                <a:lnTo>
                  <a:pt x="2737073" y="408838"/>
                </a:lnTo>
                <a:lnTo>
                  <a:pt x="2693196" y="358125"/>
                </a:lnTo>
                <a:lnTo>
                  <a:pt x="2639524" y="309925"/>
                </a:lnTo>
                <a:lnTo>
                  <a:pt x="2609164" y="286830"/>
                </a:lnTo>
                <a:lnTo>
                  <a:pt x="2576531" y="264437"/>
                </a:lnTo>
                <a:lnTo>
                  <a:pt x="2541686" y="242773"/>
                </a:lnTo>
                <a:lnTo>
                  <a:pt x="2504688" y="221861"/>
                </a:lnTo>
                <a:lnTo>
                  <a:pt x="2465595" y="201726"/>
                </a:lnTo>
                <a:lnTo>
                  <a:pt x="2424466" y="182394"/>
                </a:lnTo>
                <a:lnTo>
                  <a:pt x="2381361" y="163890"/>
                </a:lnTo>
                <a:lnTo>
                  <a:pt x="2336339" y="146237"/>
                </a:lnTo>
                <a:lnTo>
                  <a:pt x="2289458" y="129462"/>
                </a:lnTo>
                <a:lnTo>
                  <a:pt x="2240777" y="113588"/>
                </a:lnTo>
                <a:lnTo>
                  <a:pt x="2190356" y="98642"/>
                </a:lnTo>
                <a:lnTo>
                  <a:pt x="2138254" y="84647"/>
                </a:lnTo>
                <a:lnTo>
                  <a:pt x="2084529" y="71629"/>
                </a:lnTo>
                <a:lnTo>
                  <a:pt x="2029241" y="59612"/>
                </a:lnTo>
                <a:lnTo>
                  <a:pt x="1972448" y="48621"/>
                </a:lnTo>
                <a:lnTo>
                  <a:pt x="1914210" y="38682"/>
                </a:lnTo>
                <a:lnTo>
                  <a:pt x="1854586" y="29819"/>
                </a:lnTo>
                <a:lnTo>
                  <a:pt x="1793634" y="22057"/>
                </a:lnTo>
                <a:lnTo>
                  <a:pt x="1731413" y="15421"/>
                </a:lnTo>
                <a:lnTo>
                  <a:pt x="1667983" y="9936"/>
                </a:lnTo>
                <a:lnTo>
                  <a:pt x="1603403" y="5626"/>
                </a:lnTo>
                <a:lnTo>
                  <a:pt x="1537731" y="2517"/>
                </a:lnTo>
                <a:lnTo>
                  <a:pt x="1471027" y="633"/>
                </a:lnTo>
                <a:lnTo>
                  <a:pt x="140335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40450" y="35496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471027" y="633"/>
                </a:lnTo>
                <a:lnTo>
                  <a:pt x="1537731" y="2517"/>
                </a:lnTo>
                <a:lnTo>
                  <a:pt x="1603403" y="5626"/>
                </a:lnTo>
                <a:lnTo>
                  <a:pt x="1667983" y="9936"/>
                </a:lnTo>
                <a:lnTo>
                  <a:pt x="1731413" y="15421"/>
                </a:lnTo>
                <a:lnTo>
                  <a:pt x="1793634" y="22057"/>
                </a:lnTo>
                <a:lnTo>
                  <a:pt x="1854586" y="29819"/>
                </a:lnTo>
                <a:lnTo>
                  <a:pt x="1914210" y="38682"/>
                </a:lnTo>
                <a:lnTo>
                  <a:pt x="1972448" y="48621"/>
                </a:lnTo>
                <a:lnTo>
                  <a:pt x="2029241" y="59612"/>
                </a:lnTo>
                <a:lnTo>
                  <a:pt x="2084529" y="71629"/>
                </a:lnTo>
                <a:lnTo>
                  <a:pt x="2138254" y="84647"/>
                </a:lnTo>
                <a:lnTo>
                  <a:pt x="2190356" y="98642"/>
                </a:lnTo>
                <a:lnTo>
                  <a:pt x="2240777" y="113588"/>
                </a:lnTo>
                <a:lnTo>
                  <a:pt x="2289458" y="129462"/>
                </a:lnTo>
                <a:lnTo>
                  <a:pt x="2336339" y="146237"/>
                </a:lnTo>
                <a:lnTo>
                  <a:pt x="2381361" y="163890"/>
                </a:lnTo>
                <a:lnTo>
                  <a:pt x="2424466" y="182394"/>
                </a:lnTo>
                <a:lnTo>
                  <a:pt x="2465595" y="201726"/>
                </a:lnTo>
                <a:lnTo>
                  <a:pt x="2504688" y="221861"/>
                </a:lnTo>
                <a:lnTo>
                  <a:pt x="2541686" y="242773"/>
                </a:lnTo>
                <a:lnTo>
                  <a:pt x="2576531" y="264437"/>
                </a:lnTo>
                <a:lnTo>
                  <a:pt x="2609164" y="286830"/>
                </a:lnTo>
                <a:lnTo>
                  <a:pt x="2639524" y="309925"/>
                </a:lnTo>
                <a:lnTo>
                  <a:pt x="2693196" y="358125"/>
                </a:lnTo>
                <a:lnTo>
                  <a:pt x="2737073" y="408838"/>
                </a:lnTo>
                <a:lnTo>
                  <a:pt x="2770684" y="461865"/>
                </a:lnTo>
                <a:lnTo>
                  <a:pt x="2793557" y="517007"/>
                </a:lnTo>
                <a:lnTo>
                  <a:pt x="2805220" y="574064"/>
                </a:lnTo>
                <a:lnTo>
                  <a:pt x="2806700" y="603250"/>
                </a:lnTo>
                <a:lnTo>
                  <a:pt x="2805220" y="632332"/>
                </a:lnTo>
                <a:lnTo>
                  <a:pt x="2793557" y="689219"/>
                </a:lnTo>
                <a:lnTo>
                  <a:pt x="2770684" y="744234"/>
                </a:lnTo>
                <a:lnTo>
                  <a:pt x="2737073" y="797173"/>
                </a:lnTo>
                <a:lnTo>
                  <a:pt x="2693196" y="847833"/>
                </a:lnTo>
                <a:lnTo>
                  <a:pt x="2639524" y="896011"/>
                </a:lnTo>
                <a:lnTo>
                  <a:pt x="2609164" y="919105"/>
                </a:lnTo>
                <a:lnTo>
                  <a:pt x="2576531" y="941503"/>
                </a:lnTo>
                <a:lnTo>
                  <a:pt x="2541686" y="963178"/>
                </a:lnTo>
                <a:lnTo>
                  <a:pt x="2504688" y="984105"/>
                </a:lnTo>
                <a:lnTo>
                  <a:pt x="2465595" y="1004259"/>
                </a:lnTo>
                <a:lnTo>
                  <a:pt x="2424466" y="1023615"/>
                </a:lnTo>
                <a:lnTo>
                  <a:pt x="2381361" y="1042147"/>
                </a:lnTo>
                <a:lnTo>
                  <a:pt x="2336339" y="1059830"/>
                </a:lnTo>
                <a:lnTo>
                  <a:pt x="2289458" y="1076637"/>
                </a:lnTo>
                <a:lnTo>
                  <a:pt x="2240777" y="1092545"/>
                </a:lnTo>
                <a:lnTo>
                  <a:pt x="2190356" y="1107527"/>
                </a:lnTo>
                <a:lnTo>
                  <a:pt x="2138254" y="1121558"/>
                </a:lnTo>
                <a:lnTo>
                  <a:pt x="2084529" y="1134612"/>
                </a:lnTo>
                <a:lnTo>
                  <a:pt x="2029241" y="1146665"/>
                </a:lnTo>
                <a:lnTo>
                  <a:pt x="1972448" y="1157691"/>
                </a:lnTo>
                <a:lnTo>
                  <a:pt x="1914210" y="1167663"/>
                </a:lnTo>
                <a:lnTo>
                  <a:pt x="1854586" y="1176558"/>
                </a:lnTo>
                <a:lnTo>
                  <a:pt x="1793634" y="1184349"/>
                </a:lnTo>
                <a:lnTo>
                  <a:pt x="1731413" y="1191011"/>
                </a:lnTo>
                <a:lnTo>
                  <a:pt x="1667983" y="1196519"/>
                </a:lnTo>
                <a:lnTo>
                  <a:pt x="1603403" y="1200848"/>
                </a:lnTo>
                <a:lnTo>
                  <a:pt x="1537731" y="1203971"/>
                </a:lnTo>
                <a:lnTo>
                  <a:pt x="1471027" y="1205863"/>
                </a:lnTo>
                <a:lnTo>
                  <a:pt x="1403350" y="1206500"/>
                </a:lnTo>
                <a:lnTo>
                  <a:pt x="1335672" y="1205863"/>
                </a:lnTo>
                <a:lnTo>
                  <a:pt x="1268968" y="1203971"/>
                </a:lnTo>
                <a:lnTo>
                  <a:pt x="1203296" y="1200848"/>
                </a:lnTo>
                <a:lnTo>
                  <a:pt x="1138716" y="1196519"/>
                </a:lnTo>
                <a:lnTo>
                  <a:pt x="1075286" y="1191011"/>
                </a:lnTo>
                <a:lnTo>
                  <a:pt x="1013065" y="1184349"/>
                </a:lnTo>
                <a:lnTo>
                  <a:pt x="952113" y="1176558"/>
                </a:lnTo>
                <a:lnTo>
                  <a:pt x="892489" y="1167663"/>
                </a:lnTo>
                <a:lnTo>
                  <a:pt x="834251" y="1157691"/>
                </a:lnTo>
                <a:lnTo>
                  <a:pt x="777458" y="1146665"/>
                </a:lnTo>
                <a:lnTo>
                  <a:pt x="722170" y="1134612"/>
                </a:lnTo>
                <a:lnTo>
                  <a:pt x="668445" y="1121558"/>
                </a:lnTo>
                <a:lnTo>
                  <a:pt x="616343" y="1107527"/>
                </a:lnTo>
                <a:lnTo>
                  <a:pt x="565922" y="1092545"/>
                </a:lnTo>
                <a:lnTo>
                  <a:pt x="517241" y="1076637"/>
                </a:lnTo>
                <a:lnTo>
                  <a:pt x="470360" y="1059830"/>
                </a:lnTo>
                <a:lnTo>
                  <a:pt x="425338" y="1042147"/>
                </a:lnTo>
                <a:lnTo>
                  <a:pt x="382233" y="1023615"/>
                </a:lnTo>
                <a:lnTo>
                  <a:pt x="341104" y="1004259"/>
                </a:lnTo>
                <a:lnTo>
                  <a:pt x="302011" y="984105"/>
                </a:lnTo>
                <a:lnTo>
                  <a:pt x="265013" y="963178"/>
                </a:lnTo>
                <a:lnTo>
                  <a:pt x="230168" y="941503"/>
                </a:lnTo>
                <a:lnTo>
                  <a:pt x="197535" y="919105"/>
                </a:lnTo>
                <a:lnTo>
                  <a:pt x="167175" y="896011"/>
                </a:lnTo>
                <a:lnTo>
                  <a:pt x="113503" y="847833"/>
                </a:lnTo>
                <a:lnTo>
                  <a:pt x="69626" y="797173"/>
                </a:lnTo>
                <a:lnTo>
                  <a:pt x="36015" y="744234"/>
                </a:lnTo>
                <a:lnTo>
                  <a:pt x="13142" y="689219"/>
                </a:lnTo>
                <a:lnTo>
                  <a:pt x="1479" y="632332"/>
                </a:lnTo>
                <a:lnTo>
                  <a:pt x="0" y="603250"/>
                </a:lnTo>
                <a:lnTo>
                  <a:pt x="1479" y="574064"/>
                </a:lnTo>
                <a:lnTo>
                  <a:pt x="13142" y="517007"/>
                </a:lnTo>
                <a:lnTo>
                  <a:pt x="36015" y="461865"/>
                </a:lnTo>
                <a:lnTo>
                  <a:pt x="69626" y="408838"/>
                </a:lnTo>
                <a:lnTo>
                  <a:pt x="113503" y="358125"/>
                </a:lnTo>
                <a:lnTo>
                  <a:pt x="167175" y="309925"/>
                </a:lnTo>
                <a:lnTo>
                  <a:pt x="197535" y="286830"/>
                </a:lnTo>
                <a:lnTo>
                  <a:pt x="230168" y="264437"/>
                </a:lnTo>
                <a:lnTo>
                  <a:pt x="265013" y="242773"/>
                </a:lnTo>
                <a:lnTo>
                  <a:pt x="302011" y="221861"/>
                </a:lnTo>
                <a:lnTo>
                  <a:pt x="341104" y="201726"/>
                </a:lnTo>
                <a:lnTo>
                  <a:pt x="382233" y="182394"/>
                </a:lnTo>
                <a:lnTo>
                  <a:pt x="425338" y="163890"/>
                </a:lnTo>
                <a:lnTo>
                  <a:pt x="470360" y="146237"/>
                </a:lnTo>
                <a:lnTo>
                  <a:pt x="517241" y="129462"/>
                </a:lnTo>
                <a:lnTo>
                  <a:pt x="565922" y="113588"/>
                </a:lnTo>
                <a:lnTo>
                  <a:pt x="616343" y="98642"/>
                </a:lnTo>
                <a:lnTo>
                  <a:pt x="668445" y="84647"/>
                </a:lnTo>
                <a:lnTo>
                  <a:pt x="722170" y="71629"/>
                </a:lnTo>
                <a:lnTo>
                  <a:pt x="777458" y="59612"/>
                </a:lnTo>
                <a:lnTo>
                  <a:pt x="834251" y="48621"/>
                </a:lnTo>
                <a:lnTo>
                  <a:pt x="892489" y="38682"/>
                </a:lnTo>
                <a:lnTo>
                  <a:pt x="952113" y="29819"/>
                </a:lnTo>
                <a:lnTo>
                  <a:pt x="1013065" y="22057"/>
                </a:lnTo>
                <a:lnTo>
                  <a:pt x="1075286" y="15421"/>
                </a:lnTo>
                <a:lnTo>
                  <a:pt x="1138716" y="9936"/>
                </a:lnTo>
                <a:lnTo>
                  <a:pt x="1203296" y="5626"/>
                </a:lnTo>
                <a:lnTo>
                  <a:pt x="1268968" y="2517"/>
                </a:lnTo>
                <a:lnTo>
                  <a:pt x="1335672" y="633"/>
                </a:lnTo>
                <a:lnTo>
                  <a:pt x="14033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140450" y="3549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947150" y="47561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437629" y="3957320"/>
            <a:ext cx="2209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Current</a:t>
            </a:r>
            <a:r>
              <a:rPr sz="2400" b="1" spc="-6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Assets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016250" y="51117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335569" y="633"/>
                </a:lnTo>
                <a:lnTo>
                  <a:pt x="1268774" y="2517"/>
                </a:lnTo>
                <a:lnTo>
                  <a:pt x="1203023" y="5626"/>
                </a:lnTo>
                <a:lnTo>
                  <a:pt x="1138374" y="9936"/>
                </a:lnTo>
                <a:lnTo>
                  <a:pt x="1074886" y="15421"/>
                </a:lnTo>
                <a:lnTo>
                  <a:pt x="1012617" y="22057"/>
                </a:lnTo>
                <a:lnTo>
                  <a:pt x="951626" y="29819"/>
                </a:lnTo>
                <a:lnTo>
                  <a:pt x="891971" y="38682"/>
                </a:lnTo>
                <a:lnTo>
                  <a:pt x="833710" y="48621"/>
                </a:lnTo>
                <a:lnTo>
                  <a:pt x="776903" y="59612"/>
                </a:lnTo>
                <a:lnTo>
                  <a:pt x="721607" y="71629"/>
                </a:lnTo>
                <a:lnTo>
                  <a:pt x="667881" y="84647"/>
                </a:lnTo>
                <a:lnTo>
                  <a:pt x="615783" y="98642"/>
                </a:lnTo>
                <a:lnTo>
                  <a:pt x="565373" y="113588"/>
                </a:lnTo>
                <a:lnTo>
                  <a:pt x="516708" y="129462"/>
                </a:lnTo>
                <a:lnTo>
                  <a:pt x="469847" y="146237"/>
                </a:lnTo>
                <a:lnTo>
                  <a:pt x="424848" y="163890"/>
                </a:lnTo>
                <a:lnTo>
                  <a:pt x="381771" y="182394"/>
                </a:lnTo>
                <a:lnTo>
                  <a:pt x="340672" y="201726"/>
                </a:lnTo>
                <a:lnTo>
                  <a:pt x="301612" y="221861"/>
                </a:lnTo>
                <a:lnTo>
                  <a:pt x="264647" y="242773"/>
                </a:lnTo>
                <a:lnTo>
                  <a:pt x="229838" y="264437"/>
                </a:lnTo>
                <a:lnTo>
                  <a:pt x="197241" y="286830"/>
                </a:lnTo>
                <a:lnTo>
                  <a:pt x="166916" y="309925"/>
                </a:lnTo>
                <a:lnTo>
                  <a:pt x="113316" y="358125"/>
                </a:lnTo>
                <a:lnTo>
                  <a:pt x="69504" y="408838"/>
                </a:lnTo>
                <a:lnTo>
                  <a:pt x="35948" y="461865"/>
                </a:lnTo>
                <a:lnTo>
                  <a:pt x="13116" y="517007"/>
                </a:lnTo>
                <a:lnTo>
                  <a:pt x="1476" y="574064"/>
                </a:lnTo>
                <a:lnTo>
                  <a:pt x="0" y="603250"/>
                </a:lnTo>
                <a:lnTo>
                  <a:pt x="1476" y="632332"/>
                </a:lnTo>
                <a:lnTo>
                  <a:pt x="13116" y="689219"/>
                </a:lnTo>
                <a:lnTo>
                  <a:pt x="35948" y="744234"/>
                </a:lnTo>
                <a:lnTo>
                  <a:pt x="69504" y="797173"/>
                </a:lnTo>
                <a:lnTo>
                  <a:pt x="113316" y="847833"/>
                </a:lnTo>
                <a:lnTo>
                  <a:pt x="166916" y="896011"/>
                </a:lnTo>
                <a:lnTo>
                  <a:pt x="197241" y="919105"/>
                </a:lnTo>
                <a:lnTo>
                  <a:pt x="229838" y="941503"/>
                </a:lnTo>
                <a:lnTo>
                  <a:pt x="264647" y="963178"/>
                </a:lnTo>
                <a:lnTo>
                  <a:pt x="301612" y="984105"/>
                </a:lnTo>
                <a:lnTo>
                  <a:pt x="340672" y="1004259"/>
                </a:lnTo>
                <a:lnTo>
                  <a:pt x="381771" y="1023615"/>
                </a:lnTo>
                <a:lnTo>
                  <a:pt x="424848" y="1042147"/>
                </a:lnTo>
                <a:lnTo>
                  <a:pt x="469847" y="1059830"/>
                </a:lnTo>
                <a:lnTo>
                  <a:pt x="516708" y="1076637"/>
                </a:lnTo>
                <a:lnTo>
                  <a:pt x="565373" y="1092545"/>
                </a:lnTo>
                <a:lnTo>
                  <a:pt x="615783" y="1107527"/>
                </a:lnTo>
                <a:lnTo>
                  <a:pt x="667881" y="1121558"/>
                </a:lnTo>
                <a:lnTo>
                  <a:pt x="721607" y="1134612"/>
                </a:lnTo>
                <a:lnTo>
                  <a:pt x="776903" y="1146665"/>
                </a:lnTo>
                <a:lnTo>
                  <a:pt x="833710" y="1157691"/>
                </a:lnTo>
                <a:lnTo>
                  <a:pt x="891971" y="1167663"/>
                </a:lnTo>
                <a:lnTo>
                  <a:pt x="951626" y="1176558"/>
                </a:lnTo>
                <a:lnTo>
                  <a:pt x="1012617" y="1184349"/>
                </a:lnTo>
                <a:lnTo>
                  <a:pt x="1074886" y="1191011"/>
                </a:lnTo>
                <a:lnTo>
                  <a:pt x="1138374" y="1196519"/>
                </a:lnTo>
                <a:lnTo>
                  <a:pt x="1203023" y="1200848"/>
                </a:lnTo>
                <a:lnTo>
                  <a:pt x="1268774" y="1203971"/>
                </a:lnTo>
                <a:lnTo>
                  <a:pt x="1335569" y="1205863"/>
                </a:lnTo>
                <a:lnTo>
                  <a:pt x="1403350" y="1206500"/>
                </a:lnTo>
                <a:lnTo>
                  <a:pt x="1471027" y="1205863"/>
                </a:lnTo>
                <a:lnTo>
                  <a:pt x="1537731" y="1203971"/>
                </a:lnTo>
                <a:lnTo>
                  <a:pt x="1603403" y="1200848"/>
                </a:lnTo>
                <a:lnTo>
                  <a:pt x="1667983" y="1196519"/>
                </a:lnTo>
                <a:lnTo>
                  <a:pt x="1731413" y="1191011"/>
                </a:lnTo>
                <a:lnTo>
                  <a:pt x="1793634" y="1184349"/>
                </a:lnTo>
                <a:lnTo>
                  <a:pt x="1854586" y="1176558"/>
                </a:lnTo>
                <a:lnTo>
                  <a:pt x="1914210" y="1167663"/>
                </a:lnTo>
                <a:lnTo>
                  <a:pt x="1972448" y="1157691"/>
                </a:lnTo>
                <a:lnTo>
                  <a:pt x="2029241" y="1146665"/>
                </a:lnTo>
                <a:lnTo>
                  <a:pt x="2084529" y="1134612"/>
                </a:lnTo>
                <a:lnTo>
                  <a:pt x="2138254" y="1121558"/>
                </a:lnTo>
                <a:lnTo>
                  <a:pt x="2190356" y="1107527"/>
                </a:lnTo>
                <a:lnTo>
                  <a:pt x="2240777" y="1092545"/>
                </a:lnTo>
                <a:lnTo>
                  <a:pt x="2289458" y="1076637"/>
                </a:lnTo>
                <a:lnTo>
                  <a:pt x="2336339" y="1059830"/>
                </a:lnTo>
                <a:lnTo>
                  <a:pt x="2381361" y="1042147"/>
                </a:lnTo>
                <a:lnTo>
                  <a:pt x="2424466" y="1023615"/>
                </a:lnTo>
                <a:lnTo>
                  <a:pt x="2465595" y="1004259"/>
                </a:lnTo>
                <a:lnTo>
                  <a:pt x="2504688" y="984105"/>
                </a:lnTo>
                <a:lnTo>
                  <a:pt x="2541686" y="963178"/>
                </a:lnTo>
                <a:lnTo>
                  <a:pt x="2576531" y="941503"/>
                </a:lnTo>
                <a:lnTo>
                  <a:pt x="2609164" y="919105"/>
                </a:lnTo>
                <a:lnTo>
                  <a:pt x="2639524" y="896011"/>
                </a:lnTo>
                <a:lnTo>
                  <a:pt x="2693196" y="847833"/>
                </a:lnTo>
                <a:lnTo>
                  <a:pt x="2737073" y="797173"/>
                </a:lnTo>
                <a:lnTo>
                  <a:pt x="2770684" y="744234"/>
                </a:lnTo>
                <a:lnTo>
                  <a:pt x="2793557" y="689219"/>
                </a:lnTo>
                <a:lnTo>
                  <a:pt x="2805220" y="632332"/>
                </a:lnTo>
                <a:lnTo>
                  <a:pt x="2806700" y="603250"/>
                </a:lnTo>
                <a:lnTo>
                  <a:pt x="2805220" y="574064"/>
                </a:lnTo>
                <a:lnTo>
                  <a:pt x="2793557" y="517007"/>
                </a:lnTo>
                <a:lnTo>
                  <a:pt x="2770684" y="461865"/>
                </a:lnTo>
                <a:lnTo>
                  <a:pt x="2737073" y="408838"/>
                </a:lnTo>
                <a:lnTo>
                  <a:pt x="2693196" y="358125"/>
                </a:lnTo>
                <a:lnTo>
                  <a:pt x="2639524" y="309925"/>
                </a:lnTo>
                <a:lnTo>
                  <a:pt x="2609164" y="286830"/>
                </a:lnTo>
                <a:lnTo>
                  <a:pt x="2576531" y="264437"/>
                </a:lnTo>
                <a:lnTo>
                  <a:pt x="2541686" y="242773"/>
                </a:lnTo>
                <a:lnTo>
                  <a:pt x="2504688" y="221861"/>
                </a:lnTo>
                <a:lnTo>
                  <a:pt x="2465595" y="201726"/>
                </a:lnTo>
                <a:lnTo>
                  <a:pt x="2424466" y="182394"/>
                </a:lnTo>
                <a:lnTo>
                  <a:pt x="2381361" y="163890"/>
                </a:lnTo>
                <a:lnTo>
                  <a:pt x="2336339" y="146237"/>
                </a:lnTo>
                <a:lnTo>
                  <a:pt x="2289458" y="129462"/>
                </a:lnTo>
                <a:lnTo>
                  <a:pt x="2240777" y="113588"/>
                </a:lnTo>
                <a:lnTo>
                  <a:pt x="2190356" y="98642"/>
                </a:lnTo>
                <a:lnTo>
                  <a:pt x="2138254" y="84647"/>
                </a:lnTo>
                <a:lnTo>
                  <a:pt x="2084529" y="71629"/>
                </a:lnTo>
                <a:lnTo>
                  <a:pt x="2029241" y="59612"/>
                </a:lnTo>
                <a:lnTo>
                  <a:pt x="1972448" y="48621"/>
                </a:lnTo>
                <a:lnTo>
                  <a:pt x="1914210" y="38682"/>
                </a:lnTo>
                <a:lnTo>
                  <a:pt x="1854586" y="29819"/>
                </a:lnTo>
                <a:lnTo>
                  <a:pt x="1793634" y="22057"/>
                </a:lnTo>
                <a:lnTo>
                  <a:pt x="1731413" y="15421"/>
                </a:lnTo>
                <a:lnTo>
                  <a:pt x="1667983" y="9936"/>
                </a:lnTo>
                <a:lnTo>
                  <a:pt x="1603403" y="5626"/>
                </a:lnTo>
                <a:lnTo>
                  <a:pt x="1537731" y="2517"/>
                </a:lnTo>
                <a:lnTo>
                  <a:pt x="1471027" y="633"/>
                </a:lnTo>
                <a:lnTo>
                  <a:pt x="140335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16250" y="51117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471027" y="633"/>
                </a:lnTo>
                <a:lnTo>
                  <a:pt x="1537731" y="2517"/>
                </a:lnTo>
                <a:lnTo>
                  <a:pt x="1603403" y="5626"/>
                </a:lnTo>
                <a:lnTo>
                  <a:pt x="1667983" y="9936"/>
                </a:lnTo>
                <a:lnTo>
                  <a:pt x="1731413" y="15421"/>
                </a:lnTo>
                <a:lnTo>
                  <a:pt x="1793634" y="22057"/>
                </a:lnTo>
                <a:lnTo>
                  <a:pt x="1854586" y="29819"/>
                </a:lnTo>
                <a:lnTo>
                  <a:pt x="1914210" y="38682"/>
                </a:lnTo>
                <a:lnTo>
                  <a:pt x="1972448" y="48621"/>
                </a:lnTo>
                <a:lnTo>
                  <a:pt x="2029241" y="59612"/>
                </a:lnTo>
                <a:lnTo>
                  <a:pt x="2084529" y="71629"/>
                </a:lnTo>
                <a:lnTo>
                  <a:pt x="2138254" y="84647"/>
                </a:lnTo>
                <a:lnTo>
                  <a:pt x="2190356" y="98642"/>
                </a:lnTo>
                <a:lnTo>
                  <a:pt x="2240777" y="113588"/>
                </a:lnTo>
                <a:lnTo>
                  <a:pt x="2289458" y="129462"/>
                </a:lnTo>
                <a:lnTo>
                  <a:pt x="2336339" y="146237"/>
                </a:lnTo>
                <a:lnTo>
                  <a:pt x="2381361" y="163890"/>
                </a:lnTo>
                <a:lnTo>
                  <a:pt x="2424466" y="182394"/>
                </a:lnTo>
                <a:lnTo>
                  <a:pt x="2465595" y="201726"/>
                </a:lnTo>
                <a:lnTo>
                  <a:pt x="2504688" y="221861"/>
                </a:lnTo>
                <a:lnTo>
                  <a:pt x="2541686" y="242773"/>
                </a:lnTo>
                <a:lnTo>
                  <a:pt x="2576531" y="264437"/>
                </a:lnTo>
                <a:lnTo>
                  <a:pt x="2609164" y="286830"/>
                </a:lnTo>
                <a:lnTo>
                  <a:pt x="2639524" y="309925"/>
                </a:lnTo>
                <a:lnTo>
                  <a:pt x="2693196" y="358125"/>
                </a:lnTo>
                <a:lnTo>
                  <a:pt x="2737073" y="408838"/>
                </a:lnTo>
                <a:lnTo>
                  <a:pt x="2770684" y="461865"/>
                </a:lnTo>
                <a:lnTo>
                  <a:pt x="2793557" y="517007"/>
                </a:lnTo>
                <a:lnTo>
                  <a:pt x="2805220" y="574064"/>
                </a:lnTo>
                <a:lnTo>
                  <a:pt x="2806700" y="603250"/>
                </a:lnTo>
                <a:lnTo>
                  <a:pt x="2805220" y="632332"/>
                </a:lnTo>
                <a:lnTo>
                  <a:pt x="2793557" y="689219"/>
                </a:lnTo>
                <a:lnTo>
                  <a:pt x="2770684" y="744234"/>
                </a:lnTo>
                <a:lnTo>
                  <a:pt x="2737073" y="797173"/>
                </a:lnTo>
                <a:lnTo>
                  <a:pt x="2693196" y="847833"/>
                </a:lnTo>
                <a:lnTo>
                  <a:pt x="2639524" y="896011"/>
                </a:lnTo>
                <a:lnTo>
                  <a:pt x="2609164" y="919105"/>
                </a:lnTo>
                <a:lnTo>
                  <a:pt x="2576531" y="941503"/>
                </a:lnTo>
                <a:lnTo>
                  <a:pt x="2541686" y="963178"/>
                </a:lnTo>
                <a:lnTo>
                  <a:pt x="2504688" y="984105"/>
                </a:lnTo>
                <a:lnTo>
                  <a:pt x="2465595" y="1004259"/>
                </a:lnTo>
                <a:lnTo>
                  <a:pt x="2424466" y="1023615"/>
                </a:lnTo>
                <a:lnTo>
                  <a:pt x="2381361" y="1042147"/>
                </a:lnTo>
                <a:lnTo>
                  <a:pt x="2336339" y="1059830"/>
                </a:lnTo>
                <a:lnTo>
                  <a:pt x="2289458" y="1076637"/>
                </a:lnTo>
                <a:lnTo>
                  <a:pt x="2240777" y="1092545"/>
                </a:lnTo>
                <a:lnTo>
                  <a:pt x="2190356" y="1107527"/>
                </a:lnTo>
                <a:lnTo>
                  <a:pt x="2138254" y="1121558"/>
                </a:lnTo>
                <a:lnTo>
                  <a:pt x="2084529" y="1134612"/>
                </a:lnTo>
                <a:lnTo>
                  <a:pt x="2029241" y="1146665"/>
                </a:lnTo>
                <a:lnTo>
                  <a:pt x="1972448" y="1157691"/>
                </a:lnTo>
                <a:lnTo>
                  <a:pt x="1914210" y="1167663"/>
                </a:lnTo>
                <a:lnTo>
                  <a:pt x="1854586" y="1176558"/>
                </a:lnTo>
                <a:lnTo>
                  <a:pt x="1793634" y="1184349"/>
                </a:lnTo>
                <a:lnTo>
                  <a:pt x="1731413" y="1191011"/>
                </a:lnTo>
                <a:lnTo>
                  <a:pt x="1667983" y="1196519"/>
                </a:lnTo>
                <a:lnTo>
                  <a:pt x="1603403" y="1200848"/>
                </a:lnTo>
                <a:lnTo>
                  <a:pt x="1537731" y="1203971"/>
                </a:lnTo>
                <a:lnTo>
                  <a:pt x="1471027" y="1205863"/>
                </a:lnTo>
                <a:lnTo>
                  <a:pt x="1403350" y="1206500"/>
                </a:lnTo>
                <a:lnTo>
                  <a:pt x="1335569" y="1205863"/>
                </a:lnTo>
                <a:lnTo>
                  <a:pt x="1268774" y="1203971"/>
                </a:lnTo>
                <a:lnTo>
                  <a:pt x="1203023" y="1200848"/>
                </a:lnTo>
                <a:lnTo>
                  <a:pt x="1138374" y="1196519"/>
                </a:lnTo>
                <a:lnTo>
                  <a:pt x="1074886" y="1191011"/>
                </a:lnTo>
                <a:lnTo>
                  <a:pt x="1012617" y="1184349"/>
                </a:lnTo>
                <a:lnTo>
                  <a:pt x="951626" y="1176558"/>
                </a:lnTo>
                <a:lnTo>
                  <a:pt x="891971" y="1167663"/>
                </a:lnTo>
                <a:lnTo>
                  <a:pt x="833710" y="1157691"/>
                </a:lnTo>
                <a:lnTo>
                  <a:pt x="776903" y="1146665"/>
                </a:lnTo>
                <a:lnTo>
                  <a:pt x="721607" y="1134612"/>
                </a:lnTo>
                <a:lnTo>
                  <a:pt x="667881" y="1121558"/>
                </a:lnTo>
                <a:lnTo>
                  <a:pt x="615783" y="1107527"/>
                </a:lnTo>
                <a:lnTo>
                  <a:pt x="565373" y="1092545"/>
                </a:lnTo>
                <a:lnTo>
                  <a:pt x="516708" y="1076637"/>
                </a:lnTo>
                <a:lnTo>
                  <a:pt x="469847" y="1059830"/>
                </a:lnTo>
                <a:lnTo>
                  <a:pt x="424848" y="1042147"/>
                </a:lnTo>
                <a:lnTo>
                  <a:pt x="381771" y="1023615"/>
                </a:lnTo>
                <a:lnTo>
                  <a:pt x="340672" y="1004259"/>
                </a:lnTo>
                <a:lnTo>
                  <a:pt x="301612" y="984105"/>
                </a:lnTo>
                <a:lnTo>
                  <a:pt x="264647" y="963178"/>
                </a:lnTo>
                <a:lnTo>
                  <a:pt x="229838" y="941503"/>
                </a:lnTo>
                <a:lnTo>
                  <a:pt x="197241" y="919105"/>
                </a:lnTo>
                <a:lnTo>
                  <a:pt x="166916" y="896011"/>
                </a:lnTo>
                <a:lnTo>
                  <a:pt x="113316" y="847833"/>
                </a:lnTo>
                <a:lnTo>
                  <a:pt x="69504" y="797173"/>
                </a:lnTo>
                <a:lnTo>
                  <a:pt x="35948" y="744234"/>
                </a:lnTo>
                <a:lnTo>
                  <a:pt x="13116" y="689219"/>
                </a:lnTo>
                <a:lnTo>
                  <a:pt x="1476" y="632332"/>
                </a:lnTo>
                <a:lnTo>
                  <a:pt x="0" y="603250"/>
                </a:lnTo>
                <a:lnTo>
                  <a:pt x="1476" y="574064"/>
                </a:lnTo>
                <a:lnTo>
                  <a:pt x="13116" y="517007"/>
                </a:lnTo>
                <a:lnTo>
                  <a:pt x="35948" y="461865"/>
                </a:lnTo>
                <a:lnTo>
                  <a:pt x="69504" y="408838"/>
                </a:lnTo>
                <a:lnTo>
                  <a:pt x="113316" y="358125"/>
                </a:lnTo>
                <a:lnTo>
                  <a:pt x="166916" y="309925"/>
                </a:lnTo>
                <a:lnTo>
                  <a:pt x="197241" y="286830"/>
                </a:lnTo>
                <a:lnTo>
                  <a:pt x="229838" y="264437"/>
                </a:lnTo>
                <a:lnTo>
                  <a:pt x="264647" y="242773"/>
                </a:lnTo>
                <a:lnTo>
                  <a:pt x="301612" y="221861"/>
                </a:lnTo>
                <a:lnTo>
                  <a:pt x="340672" y="201726"/>
                </a:lnTo>
                <a:lnTo>
                  <a:pt x="381771" y="182394"/>
                </a:lnTo>
                <a:lnTo>
                  <a:pt x="424848" y="163890"/>
                </a:lnTo>
                <a:lnTo>
                  <a:pt x="469847" y="146237"/>
                </a:lnTo>
                <a:lnTo>
                  <a:pt x="516708" y="129462"/>
                </a:lnTo>
                <a:lnTo>
                  <a:pt x="565373" y="113588"/>
                </a:lnTo>
                <a:lnTo>
                  <a:pt x="615783" y="98642"/>
                </a:lnTo>
                <a:lnTo>
                  <a:pt x="667881" y="84647"/>
                </a:lnTo>
                <a:lnTo>
                  <a:pt x="721607" y="71629"/>
                </a:lnTo>
                <a:lnTo>
                  <a:pt x="776903" y="59612"/>
                </a:lnTo>
                <a:lnTo>
                  <a:pt x="833710" y="48621"/>
                </a:lnTo>
                <a:lnTo>
                  <a:pt x="891971" y="38682"/>
                </a:lnTo>
                <a:lnTo>
                  <a:pt x="951626" y="29819"/>
                </a:lnTo>
                <a:lnTo>
                  <a:pt x="1012617" y="22057"/>
                </a:lnTo>
                <a:lnTo>
                  <a:pt x="1074886" y="15421"/>
                </a:lnTo>
                <a:lnTo>
                  <a:pt x="1138374" y="9936"/>
                </a:lnTo>
                <a:lnTo>
                  <a:pt x="1203023" y="5626"/>
                </a:lnTo>
                <a:lnTo>
                  <a:pt x="1268774" y="2517"/>
                </a:lnTo>
                <a:lnTo>
                  <a:pt x="1335569" y="633"/>
                </a:lnTo>
                <a:lnTo>
                  <a:pt x="14033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16250" y="51117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822950" y="63182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651250" y="5153659"/>
            <a:ext cx="153416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Almost</a:t>
            </a:r>
            <a:r>
              <a:rPr sz="2400" b="1" spc="-8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As  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Liquid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As  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Cash</a:t>
            </a:r>
            <a:endParaRPr sz="24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58750" y="35496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335569" y="633"/>
                </a:lnTo>
                <a:lnTo>
                  <a:pt x="1268774" y="2517"/>
                </a:lnTo>
                <a:lnTo>
                  <a:pt x="1203023" y="5626"/>
                </a:lnTo>
                <a:lnTo>
                  <a:pt x="1138374" y="9936"/>
                </a:lnTo>
                <a:lnTo>
                  <a:pt x="1074886" y="15421"/>
                </a:lnTo>
                <a:lnTo>
                  <a:pt x="1012617" y="22057"/>
                </a:lnTo>
                <a:lnTo>
                  <a:pt x="951626" y="29819"/>
                </a:lnTo>
                <a:lnTo>
                  <a:pt x="891971" y="38682"/>
                </a:lnTo>
                <a:lnTo>
                  <a:pt x="833710" y="48621"/>
                </a:lnTo>
                <a:lnTo>
                  <a:pt x="776903" y="59612"/>
                </a:lnTo>
                <a:lnTo>
                  <a:pt x="721607" y="71629"/>
                </a:lnTo>
                <a:lnTo>
                  <a:pt x="667881" y="84647"/>
                </a:lnTo>
                <a:lnTo>
                  <a:pt x="615783" y="98642"/>
                </a:lnTo>
                <a:lnTo>
                  <a:pt x="565373" y="113588"/>
                </a:lnTo>
                <a:lnTo>
                  <a:pt x="516708" y="129462"/>
                </a:lnTo>
                <a:lnTo>
                  <a:pt x="469847" y="146237"/>
                </a:lnTo>
                <a:lnTo>
                  <a:pt x="424848" y="163890"/>
                </a:lnTo>
                <a:lnTo>
                  <a:pt x="381771" y="182394"/>
                </a:lnTo>
                <a:lnTo>
                  <a:pt x="340672" y="201726"/>
                </a:lnTo>
                <a:lnTo>
                  <a:pt x="301612" y="221861"/>
                </a:lnTo>
                <a:lnTo>
                  <a:pt x="264647" y="242773"/>
                </a:lnTo>
                <a:lnTo>
                  <a:pt x="229838" y="264437"/>
                </a:lnTo>
                <a:lnTo>
                  <a:pt x="197241" y="286830"/>
                </a:lnTo>
                <a:lnTo>
                  <a:pt x="166916" y="309925"/>
                </a:lnTo>
                <a:lnTo>
                  <a:pt x="113316" y="358125"/>
                </a:lnTo>
                <a:lnTo>
                  <a:pt x="69504" y="408838"/>
                </a:lnTo>
                <a:lnTo>
                  <a:pt x="35948" y="461865"/>
                </a:lnTo>
                <a:lnTo>
                  <a:pt x="13116" y="517007"/>
                </a:lnTo>
                <a:lnTo>
                  <a:pt x="1476" y="574064"/>
                </a:lnTo>
                <a:lnTo>
                  <a:pt x="0" y="603250"/>
                </a:lnTo>
                <a:lnTo>
                  <a:pt x="1476" y="632332"/>
                </a:lnTo>
                <a:lnTo>
                  <a:pt x="13116" y="689219"/>
                </a:lnTo>
                <a:lnTo>
                  <a:pt x="35948" y="744234"/>
                </a:lnTo>
                <a:lnTo>
                  <a:pt x="69504" y="797173"/>
                </a:lnTo>
                <a:lnTo>
                  <a:pt x="113316" y="847833"/>
                </a:lnTo>
                <a:lnTo>
                  <a:pt x="166916" y="896011"/>
                </a:lnTo>
                <a:lnTo>
                  <a:pt x="197241" y="919105"/>
                </a:lnTo>
                <a:lnTo>
                  <a:pt x="229838" y="941503"/>
                </a:lnTo>
                <a:lnTo>
                  <a:pt x="264647" y="963178"/>
                </a:lnTo>
                <a:lnTo>
                  <a:pt x="301612" y="984105"/>
                </a:lnTo>
                <a:lnTo>
                  <a:pt x="340672" y="1004259"/>
                </a:lnTo>
                <a:lnTo>
                  <a:pt x="381771" y="1023615"/>
                </a:lnTo>
                <a:lnTo>
                  <a:pt x="424848" y="1042147"/>
                </a:lnTo>
                <a:lnTo>
                  <a:pt x="469847" y="1059830"/>
                </a:lnTo>
                <a:lnTo>
                  <a:pt x="516708" y="1076637"/>
                </a:lnTo>
                <a:lnTo>
                  <a:pt x="565373" y="1092545"/>
                </a:lnTo>
                <a:lnTo>
                  <a:pt x="615783" y="1107527"/>
                </a:lnTo>
                <a:lnTo>
                  <a:pt x="667881" y="1121558"/>
                </a:lnTo>
                <a:lnTo>
                  <a:pt x="721607" y="1134612"/>
                </a:lnTo>
                <a:lnTo>
                  <a:pt x="776903" y="1146665"/>
                </a:lnTo>
                <a:lnTo>
                  <a:pt x="833710" y="1157691"/>
                </a:lnTo>
                <a:lnTo>
                  <a:pt x="891971" y="1167663"/>
                </a:lnTo>
                <a:lnTo>
                  <a:pt x="951626" y="1176558"/>
                </a:lnTo>
                <a:lnTo>
                  <a:pt x="1012617" y="1184349"/>
                </a:lnTo>
                <a:lnTo>
                  <a:pt x="1074886" y="1191011"/>
                </a:lnTo>
                <a:lnTo>
                  <a:pt x="1138374" y="1196519"/>
                </a:lnTo>
                <a:lnTo>
                  <a:pt x="1203023" y="1200848"/>
                </a:lnTo>
                <a:lnTo>
                  <a:pt x="1268774" y="1203971"/>
                </a:lnTo>
                <a:lnTo>
                  <a:pt x="1335569" y="1205863"/>
                </a:lnTo>
                <a:lnTo>
                  <a:pt x="1403350" y="1206500"/>
                </a:lnTo>
                <a:lnTo>
                  <a:pt x="1471027" y="1205863"/>
                </a:lnTo>
                <a:lnTo>
                  <a:pt x="1537731" y="1203971"/>
                </a:lnTo>
                <a:lnTo>
                  <a:pt x="1603403" y="1200848"/>
                </a:lnTo>
                <a:lnTo>
                  <a:pt x="1667983" y="1196519"/>
                </a:lnTo>
                <a:lnTo>
                  <a:pt x="1731413" y="1191011"/>
                </a:lnTo>
                <a:lnTo>
                  <a:pt x="1793634" y="1184349"/>
                </a:lnTo>
                <a:lnTo>
                  <a:pt x="1854586" y="1176558"/>
                </a:lnTo>
                <a:lnTo>
                  <a:pt x="1914210" y="1167663"/>
                </a:lnTo>
                <a:lnTo>
                  <a:pt x="1972448" y="1157691"/>
                </a:lnTo>
                <a:lnTo>
                  <a:pt x="2029241" y="1146665"/>
                </a:lnTo>
                <a:lnTo>
                  <a:pt x="2084529" y="1134612"/>
                </a:lnTo>
                <a:lnTo>
                  <a:pt x="2138254" y="1121558"/>
                </a:lnTo>
                <a:lnTo>
                  <a:pt x="2190356" y="1107527"/>
                </a:lnTo>
                <a:lnTo>
                  <a:pt x="2240777" y="1092545"/>
                </a:lnTo>
                <a:lnTo>
                  <a:pt x="2289458" y="1076637"/>
                </a:lnTo>
                <a:lnTo>
                  <a:pt x="2336339" y="1059830"/>
                </a:lnTo>
                <a:lnTo>
                  <a:pt x="2381361" y="1042147"/>
                </a:lnTo>
                <a:lnTo>
                  <a:pt x="2424466" y="1023615"/>
                </a:lnTo>
                <a:lnTo>
                  <a:pt x="2465595" y="1004259"/>
                </a:lnTo>
                <a:lnTo>
                  <a:pt x="2504688" y="984105"/>
                </a:lnTo>
                <a:lnTo>
                  <a:pt x="2541686" y="963178"/>
                </a:lnTo>
                <a:lnTo>
                  <a:pt x="2576531" y="941503"/>
                </a:lnTo>
                <a:lnTo>
                  <a:pt x="2609164" y="919105"/>
                </a:lnTo>
                <a:lnTo>
                  <a:pt x="2639524" y="896011"/>
                </a:lnTo>
                <a:lnTo>
                  <a:pt x="2693196" y="847833"/>
                </a:lnTo>
                <a:lnTo>
                  <a:pt x="2737073" y="797173"/>
                </a:lnTo>
                <a:lnTo>
                  <a:pt x="2770684" y="744234"/>
                </a:lnTo>
                <a:lnTo>
                  <a:pt x="2793557" y="689219"/>
                </a:lnTo>
                <a:lnTo>
                  <a:pt x="2805220" y="632332"/>
                </a:lnTo>
                <a:lnTo>
                  <a:pt x="2806700" y="603250"/>
                </a:lnTo>
                <a:lnTo>
                  <a:pt x="2805220" y="574064"/>
                </a:lnTo>
                <a:lnTo>
                  <a:pt x="2793557" y="517007"/>
                </a:lnTo>
                <a:lnTo>
                  <a:pt x="2770684" y="461865"/>
                </a:lnTo>
                <a:lnTo>
                  <a:pt x="2737073" y="408838"/>
                </a:lnTo>
                <a:lnTo>
                  <a:pt x="2693196" y="358125"/>
                </a:lnTo>
                <a:lnTo>
                  <a:pt x="2639524" y="309925"/>
                </a:lnTo>
                <a:lnTo>
                  <a:pt x="2609164" y="286830"/>
                </a:lnTo>
                <a:lnTo>
                  <a:pt x="2576531" y="264437"/>
                </a:lnTo>
                <a:lnTo>
                  <a:pt x="2541686" y="242773"/>
                </a:lnTo>
                <a:lnTo>
                  <a:pt x="2504688" y="221861"/>
                </a:lnTo>
                <a:lnTo>
                  <a:pt x="2465595" y="201726"/>
                </a:lnTo>
                <a:lnTo>
                  <a:pt x="2424466" y="182394"/>
                </a:lnTo>
                <a:lnTo>
                  <a:pt x="2381361" y="163890"/>
                </a:lnTo>
                <a:lnTo>
                  <a:pt x="2336339" y="146237"/>
                </a:lnTo>
                <a:lnTo>
                  <a:pt x="2289458" y="129462"/>
                </a:lnTo>
                <a:lnTo>
                  <a:pt x="2240777" y="113588"/>
                </a:lnTo>
                <a:lnTo>
                  <a:pt x="2190356" y="98642"/>
                </a:lnTo>
                <a:lnTo>
                  <a:pt x="2138254" y="84647"/>
                </a:lnTo>
                <a:lnTo>
                  <a:pt x="2084529" y="71629"/>
                </a:lnTo>
                <a:lnTo>
                  <a:pt x="2029241" y="59612"/>
                </a:lnTo>
                <a:lnTo>
                  <a:pt x="1972448" y="48621"/>
                </a:lnTo>
                <a:lnTo>
                  <a:pt x="1914210" y="38682"/>
                </a:lnTo>
                <a:lnTo>
                  <a:pt x="1854586" y="29819"/>
                </a:lnTo>
                <a:lnTo>
                  <a:pt x="1793634" y="22057"/>
                </a:lnTo>
                <a:lnTo>
                  <a:pt x="1731413" y="15421"/>
                </a:lnTo>
                <a:lnTo>
                  <a:pt x="1667983" y="9936"/>
                </a:lnTo>
                <a:lnTo>
                  <a:pt x="1603403" y="5626"/>
                </a:lnTo>
                <a:lnTo>
                  <a:pt x="1537731" y="2517"/>
                </a:lnTo>
                <a:lnTo>
                  <a:pt x="1471027" y="633"/>
                </a:lnTo>
                <a:lnTo>
                  <a:pt x="1403350" y="0"/>
                </a:lnTo>
                <a:close/>
              </a:path>
            </a:pathLst>
          </a:custGeom>
          <a:solidFill>
            <a:srgbClr val="DAFF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58750" y="3549650"/>
            <a:ext cx="2806700" cy="1206500"/>
          </a:xfrm>
          <a:custGeom>
            <a:avLst/>
            <a:gdLst/>
            <a:ahLst/>
            <a:cxnLst/>
            <a:rect l="l" t="t" r="r" b="b"/>
            <a:pathLst>
              <a:path w="2806700" h="1206500">
                <a:moveTo>
                  <a:pt x="1403350" y="0"/>
                </a:moveTo>
                <a:lnTo>
                  <a:pt x="1471027" y="633"/>
                </a:lnTo>
                <a:lnTo>
                  <a:pt x="1537731" y="2517"/>
                </a:lnTo>
                <a:lnTo>
                  <a:pt x="1603403" y="5626"/>
                </a:lnTo>
                <a:lnTo>
                  <a:pt x="1667983" y="9936"/>
                </a:lnTo>
                <a:lnTo>
                  <a:pt x="1731413" y="15421"/>
                </a:lnTo>
                <a:lnTo>
                  <a:pt x="1793634" y="22057"/>
                </a:lnTo>
                <a:lnTo>
                  <a:pt x="1854586" y="29819"/>
                </a:lnTo>
                <a:lnTo>
                  <a:pt x="1914210" y="38682"/>
                </a:lnTo>
                <a:lnTo>
                  <a:pt x="1972448" y="48621"/>
                </a:lnTo>
                <a:lnTo>
                  <a:pt x="2029241" y="59612"/>
                </a:lnTo>
                <a:lnTo>
                  <a:pt x="2084529" y="71629"/>
                </a:lnTo>
                <a:lnTo>
                  <a:pt x="2138254" y="84647"/>
                </a:lnTo>
                <a:lnTo>
                  <a:pt x="2190356" y="98642"/>
                </a:lnTo>
                <a:lnTo>
                  <a:pt x="2240777" y="113588"/>
                </a:lnTo>
                <a:lnTo>
                  <a:pt x="2289458" y="129462"/>
                </a:lnTo>
                <a:lnTo>
                  <a:pt x="2336339" y="146237"/>
                </a:lnTo>
                <a:lnTo>
                  <a:pt x="2381361" y="163890"/>
                </a:lnTo>
                <a:lnTo>
                  <a:pt x="2424466" y="182394"/>
                </a:lnTo>
                <a:lnTo>
                  <a:pt x="2465595" y="201726"/>
                </a:lnTo>
                <a:lnTo>
                  <a:pt x="2504688" y="221861"/>
                </a:lnTo>
                <a:lnTo>
                  <a:pt x="2541686" y="242773"/>
                </a:lnTo>
                <a:lnTo>
                  <a:pt x="2576531" y="264437"/>
                </a:lnTo>
                <a:lnTo>
                  <a:pt x="2609164" y="286830"/>
                </a:lnTo>
                <a:lnTo>
                  <a:pt x="2639524" y="309925"/>
                </a:lnTo>
                <a:lnTo>
                  <a:pt x="2693196" y="358125"/>
                </a:lnTo>
                <a:lnTo>
                  <a:pt x="2737073" y="408838"/>
                </a:lnTo>
                <a:lnTo>
                  <a:pt x="2770684" y="461865"/>
                </a:lnTo>
                <a:lnTo>
                  <a:pt x="2793557" y="517007"/>
                </a:lnTo>
                <a:lnTo>
                  <a:pt x="2805220" y="574064"/>
                </a:lnTo>
                <a:lnTo>
                  <a:pt x="2806700" y="603250"/>
                </a:lnTo>
                <a:lnTo>
                  <a:pt x="2805220" y="632332"/>
                </a:lnTo>
                <a:lnTo>
                  <a:pt x="2793557" y="689219"/>
                </a:lnTo>
                <a:lnTo>
                  <a:pt x="2770684" y="744234"/>
                </a:lnTo>
                <a:lnTo>
                  <a:pt x="2737073" y="797173"/>
                </a:lnTo>
                <a:lnTo>
                  <a:pt x="2693196" y="847833"/>
                </a:lnTo>
                <a:lnTo>
                  <a:pt x="2639524" y="896011"/>
                </a:lnTo>
                <a:lnTo>
                  <a:pt x="2609164" y="919105"/>
                </a:lnTo>
                <a:lnTo>
                  <a:pt x="2576531" y="941503"/>
                </a:lnTo>
                <a:lnTo>
                  <a:pt x="2541686" y="963178"/>
                </a:lnTo>
                <a:lnTo>
                  <a:pt x="2504688" y="984105"/>
                </a:lnTo>
                <a:lnTo>
                  <a:pt x="2465595" y="1004259"/>
                </a:lnTo>
                <a:lnTo>
                  <a:pt x="2424466" y="1023615"/>
                </a:lnTo>
                <a:lnTo>
                  <a:pt x="2381361" y="1042147"/>
                </a:lnTo>
                <a:lnTo>
                  <a:pt x="2336339" y="1059830"/>
                </a:lnTo>
                <a:lnTo>
                  <a:pt x="2289458" y="1076637"/>
                </a:lnTo>
                <a:lnTo>
                  <a:pt x="2240777" y="1092545"/>
                </a:lnTo>
                <a:lnTo>
                  <a:pt x="2190356" y="1107527"/>
                </a:lnTo>
                <a:lnTo>
                  <a:pt x="2138254" y="1121558"/>
                </a:lnTo>
                <a:lnTo>
                  <a:pt x="2084529" y="1134612"/>
                </a:lnTo>
                <a:lnTo>
                  <a:pt x="2029241" y="1146665"/>
                </a:lnTo>
                <a:lnTo>
                  <a:pt x="1972448" y="1157691"/>
                </a:lnTo>
                <a:lnTo>
                  <a:pt x="1914210" y="1167663"/>
                </a:lnTo>
                <a:lnTo>
                  <a:pt x="1854586" y="1176558"/>
                </a:lnTo>
                <a:lnTo>
                  <a:pt x="1793634" y="1184349"/>
                </a:lnTo>
                <a:lnTo>
                  <a:pt x="1731413" y="1191011"/>
                </a:lnTo>
                <a:lnTo>
                  <a:pt x="1667983" y="1196519"/>
                </a:lnTo>
                <a:lnTo>
                  <a:pt x="1603403" y="1200848"/>
                </a:lnTo>
                <a:lnTo>
                  <a:pt x="1537731" y="1203971"/>
                </a:lnTo>
                <a:lnTo>
                  <a:pt x="1471027" y="1205863"/>
                </a:lnTo>
                <a:lnTo>
                  <a:pt x="1403350" y="1206500"/>
                </a:lnTo>
                <a:lnTo>
                  <a:pt x="1335569" y="1205863"/>
                </a:lnTo>
                <a:lnTo>
                  <a:pt x="1268774" y="1203971"/>
                </a:lnTo>
                <a:lnTo>
                  <a:pt x="1203023" y="1200848"/>
                </a:lnTo>
                <a:lnTo>
                  <a:pt x="1138374" y="1196519"/>
                </a:lnTo>
                <a:lnTo>
                  <a:pt x="1074886" y="1191011"/>
                </a:lnTo>
                <a:lnTo>
                  <a:pt x="1012617" y="1184349"/>
                </a:lnTo>
                <a:lnTo>
                  <a:pt x="951626" y="1176558"/>
                </a:lnTo>
                <a:lnTo>
                  <a:pt x="891971" y="1167663"/>
                </a:lnTo>
                <a:lnTo>
                  <a:pt x="833710" y="1157691"/>
                </a:lnTo>
                <a:lnTo>
                  <a:pt x="776903" y="1146665"/>
                </a:lnTo>
                <a:lnTo>
                  <a:pt x="721607" y="1134612"/>
                </a:lnTo>
                <a:lnTo>
                  <a:pt x="667881" y="1121558"/>
                </a:lnTo>
                <a:lnTo>
                  <a:pt x="615783" y="1107527"/>
                </a:lnTo>
                <a:lnTo>
                  <a:pt x="565373" y="1092545"/>
                </a:lnTo>
                <a:lnTo>
                  <a:pt x="516708" y="1076637"/>
                </a:lnTo>
                <a:lnTo>
                  <a:pt x="469847" y="1059830"/>
                </a:lnTo>
                <a:lnTo>
                  <a:pt x="424848" y="1042147"/>
                </a:lnTo>
                <a:lnTo>
                  <a:pt x="381771" y="1023615"/>
                </a:lnTo>
                <a:lnTo>
                  <a:pt x="340672" y="1004259"/>
                </a:lnTo>
                <a:lnTo>
                  <a:pt x="301612" y="984105"/>
                </a:lnTo>
                <a:lnTo>
                  <a:pt x="264647" y="963178"/>
                </a:lnTo>
                <a:lnTo>
                  <a:pt x="229838" y="941503"/>
                </a:lnTo>
                <a:lnTo>
                  <a:pt x="197241" y="919105"/>
                </a:lnTo>
                <a:lnTo>
                  <a:pt x="166916" y="896011"/>
                </a:lnTo>
                <a:lnTo>
                  <a:pt x="113316" y="847833"/>
                </a:lnTo>
                <a:lnTo>
                  <a:pt x="69504" y="797173"/>
                </a:lnTo>
                <a:lnTo>
                  <a:pt x="35948" y="744234"/>
                </a:lnTo>
                <a:lnTo>
                  <a:pt x="13116" y="689219"/>
                </a:lnTo>
                <a:lnTo>
                  <a:pt x="1476" y="632332"/>
                </a:lnTo>
                <a:lnTo>
                  <a:pt x="0" y="603250"/>
                </a:lnTo>
                <a:lnTo>
                  <a:pt x="1476" y="574064"/>
                </a:lnTo>
                <a:lnTo>
                  <a:pt x="13116" y="517007"/>
                </a:lnTo>
                <a:lnTo>
                  <a:pt x="35948" y="461865"/>
                </a:lnTo>
                <a:lnTo>
                  <a:pt x="69504" y="408838"/>
                </a:lnTo>
                <a:lnTo>
                  <a:pt x="113316" y="358125"/>
                </a:lnTo>
                <a:lnTo>
                  <a:pt x="166916" y="309925"/>
                </a:lnTo>
                <a:lnTo>
                  <a:pt x="197241" y="286830"/>
                </a:lnTo>
                <a:lnTo>
                  <a:pt x="229838" y="264437"/>
                </a:lnTo>
                <a:lnTo>
                  <a:pt x="264647" y="242773"/>
                </a:lnTo>
                <a:lnTo>
                  <a:pt x="301612" y="221861"/>
                </a:lnTo>
                <a:lnTo>
                  <a:pt x="340672" y="201726"/>
                </a:lnTo>
                <a:lnTo>
                  <a:pt x="381771" y="182394"/>
                </a:lnTo>
                <a:lnTo>
                  <a:pt x="424848" y="163890"/>
                </a:lnTo>
                <a:lnTo>
                  <a:pt x="469847" y="146237"/>
                </a:lnTo>
                <a:lnTo>
                  <a:pt x="516708" y="129462"/>
                </a:lnTo>
                <a:lnTo>
                  <a:pt x="565373" y="113588"/>
                </a:lnTo>
                <a:lnTo>
                  <a:pt x="615783" y="98642"/>
                </a:lnTo>
                <a:lnTo>
                  <a:pt x="667881" y="84647"/>
                </a:lnTo>
                <a:lnTo>
                  <a:pt x="721607" y="71629"/>
                </a:lnTo>
                <a:lnTo>
                  <a:pt x="776903" y="59612"/>
                </a:lnTo>
                <a:lnTo>
                  <a:pt x="833710" y="48621"/>
                </a:lnTo>
                <a:lnTo>
                  <a:pt x="891971" y="38682"/>
                </a:lnTo>
                <a:lnTo>
                  <a:pt x="951626" y="29819"/>
                </a:lnTo>
                <a:lnTo>
                  <a:pt x="1012617" y="22057"/>
                </a:lnTo>
                <a:lnTo>
                  <a:pt x="1074886" y="15421"/>
                </a:lnTo>
                <a:lnTo>
                  <a:pt x="1138374" y="9936"/>
                </a:lnTo>
                <a:lnTo>
                  <a:pt x="1203023" y="5626"/>
                </a:lnTo>
                <a:lnTo>
                  <a:pt x="1268774" y="2517"/>
                </a:lnTo>
                <a:lnTo>
                  <a:pt x="1335569" y="633"/>
                </a:lnTo>
                <a:lnTo>
                  <a:pt x="1403350" y="0"/>
                </a:lnTo>
                <a:close/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58750" y="35496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965450" y="475615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579">
            <a:solidFill>
              <a:srgbClr val="0026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53109" y="3774440"/>
            <a:ext cx="161734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654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Readily  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Ma</a:t>
            </a:r>
            <a:r>
              <a:rPr sz="2400" b="1" spc="-10" dirty="0">
                <a:solidFill>
                  <a:srgbClr val="00269E"/>
                </a:solidFill>
                <a:latin typeface="Arial"/>
                <a:cs typeface="Arial"/>
              </a:rPr>
              <a:t>rk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et</a:t>
            </a:r>
            <a:r>
              <a:rPr sz="2400" b="1" spc="-5" dirty="0">
                <a:solidFill>
                  <a:srgbClr val="00269E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00269E"/>
                </a:solidFill>
                <a:latin typeface="Arial"/>
                <a:cs typeface="Arial"/>
              </a:rPr>
              <a:t>ble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187700" y="2547620"/>
            <a:ext cx="267144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915669" algn="l"/>
              </a:tabLst>
            </a:pPr>
            <a:r>
              <a:rPr sz="4000" b="1" spc="-35" dirty="0">
                <a:solidFill>
                  <a:srgbClr val="00269E"/>
                </a:solidFill>
                <a:latin typeface="Arial"/>
                <a:cs typeface="Arial"/>
              </a:rPr>
              <a:t>M</a:t>
            </a:r>
            <a:r>
              <a:rPr sz="4000" b="1" spc="-5" dirty="0">
                <a:solidFill>
                  <a:srgbClr val="00269E"/>
                </a:solidFill>
                <a:latin typeface="Arial"/>
                <a:cs typeface="Arial"/>
              </a:rPr>
              <a:t>arketable  Securities  are	</a:t>
            </a:r>
            <a:r>
              <a:rPr sz="4000" b="1" dirty="0">
                <a:solidFill>
                  <a:srgbClr val="00269E"/>
                </a:solidFill>
                <a:latin typeface="Arial"/>
                <a:cs typeface="Arial"/>
              </a:rPr>
              <a:t>. .</a:t>
            </a:r>
            <a:r>
              <a:rPr sz="4000" b="1" spc="-40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269E"/>
                </a:solidFill>
                <a:latin typeface="Arial"/>
                <a:cs typeface="Arial"/>
              </a:rPr>
              <a:t>.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39" y="6578852"/>
            <a:ext cx="8947150" cy="24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90"/>
              </a:lnSpc>
              <a:tabLst>
                <a:tab pos="6080125" algn="l"/>
              </a:tabLst>
            </a:pPr>
            <a:r>
              <a:rPr sz="2100" b="1" i="1" spc="-7" baseline="-15873" dirty="0">
                <a:solidFill>
                  <a:srgbClr val="FFFFFF"/>
                </a:solidFill>
                <a:latin typeface="Book Antiqua"/>
                <a:cs typeface="Book Antiqua"/>
              </a:rPr>
              <a:t>McGraw-Hill/Irwin	</a:t>
            </a:r>
            <a:r>
              <a:rPr sz="1200" b="1" i="1" dirty="0">
                <a:solidFill>
                  <a:srgbClr val="FFFFFF"/>
                </a:solidFill>
                <a:latin typeface="Book Antiqua"/>
                <a:cs typeface="Book Antiqua"/>
              </a:rPr>
              <a:t>© </a:t>
            </a:r>
            <a:r>
              <a:rPr sz="1200" b="1" i="1" spc="-5" dirty="0">
                <a:solidFill>
                  <a:srgbClr val="FFFFFF"/>
                </a:solidFill>
                <a:latin typeface="Book Antiqua"/>
                <a:cs typeface="Book Antiqua"/>
              </a:rPr>
              <a:t>The McGraw-Hill Companies, Inc.,</a:t>
            </a:r>
            <a:r>
              <a:rPr sz="1200" b="1" i="1" dirty="0">
                <a:solidFill>
                  <a:srgbClr val="FFFFFF"/>
                </a:solidFill>
                <a:latin typeface="Book Antiqua"/>
                <a:cs typeface="Book Antiqua"/>
              </a:rPr>
              <a:t> 2002</a:t>
            </a:r>
            <a:endParaRPr sz="120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897380" marR="249554" indent="-1648460">
              <a:lnSpc>
                <a:spcPts val="4079"/>
              </a:lnSpc>
              <a:spcBef>
                <a:spcPts val="835"/>
              </a:spcBef>
              <a:tabLst>
                <a:tab pos="3940175" algn="l"/>
              </a:tabLst>
            </a:pPr>
            <a:r>
              <a:rPr spc="-5" dirty="0"/>
              <a:t>Mark-to-Market:	</a:t>
            </a:r>
            <a:r>
              <a:rPr dirty="0"/>
              <a:t>A </a:t>
            </a:r>
            <a:r>
              <a:rPr spc="-10" dirty="0"/>
              <a:t>New</a:t>
            </a:r>
            <a:r>
              <a:rPr spc="-90" dirty="0"/>
              <a:t> </a:t>
            </a:r>
            <a:r>
              <a:rPr spc="-5" dirty="0"/>
              <a:t>Principle  </a:t>
            </a:r>
            <a:r>
              <a:rPr dirty="0"/>
              <a:t>of </a:t>
            </a:r>
            <a:r>
              <a:rPr spc="-5" dirty="0"/>
              <a:t>Asset</a:t>
            </a:r>
            <a:r>
              <a:rPr spc="-40" dirty="0"/>
              <a:t> </a:t>
            </a:r>
            <a:r>
              <a:rPr spc="-5" dirty="0"/>
              <a:t>Valuation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29870" y="1557020"/>
            <a:ext cx="868108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9525" algn="ctr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Short-term investments </a:t>
            </a:r>
            <a:r>
              <a:rPr sz="2800" b="1" dirty="0">
                <a:solidFill>
                  <a:srgbClr val="00269E"/>
                </a:solidFill>
                <a:latin typeface="Arial"/>
                <a:cs typeface="Arial"/>
              </a:rPr>
              <a:t>in 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marketable securities  </a:t>
            </a:r>
            <a:r>
              <a:rPr sz="2800" b="1" spc="-10" dirty="0">
                <a:solidFill>
                  <a:srgbClr val="00269E"/>
                </a:solidFill>
                <a:latin typeface="Arial"/>
                <a:cs typeface="Arial"/>
              </a:rPr>
              <a:t>appear on the balance 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sheet at their </a:t>
            </a:r>
            <a:r>
              <a:rPr sz="2800" b="1" spc="-5" dirty="0">
                <a:solidFill>
                  <a:srgbClr val="FF4F07"/>
                </a:solidFill>
                <a:latin typeface="Arial"/>
                <a:cs typeface="Arial"/>
              </a:rPr>
              <a:t>current market  value 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as </a:t>
            </a:r>
            <a:r>
              <a:rPr sz="2800" b="1" spc="-10" dirty="0">
                <a:solidFill>
                  <a:srgbClr val="00269E"/>
                </a:solidFill>
                <a:latin typeface="Arial"/>
                <a:cs typeface="Arial"/>
              </a:rPr>
              <a:t>of 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the balance sheet</a:t>
            </a:r>
            <a:r>
              <a:rPr sz="2800" b="1" spc="15" dirty="0">
                <a:solidFill>
                  <a:srgbClr val="00269E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00269E"/>
                </a:solidFill>
                <a:latin typeface="Arial"/>
                <a:cs typeface="Arial"/>
              </a:rPr>
              <a:t>date.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714" y="2977514"/>
          <a:ext cx="9022080" cy="3826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2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5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3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72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31775">
                        <a:lnSpc>
                          <a:spcPct val="100000"/>
                        </a:lnSpc>
                      </a:pPr>
                      <a:r>
                        <a:rPr sz="2100" b="1" spc="15" dirty="0">
                          <a:latin typeface="Arial"/>
                          <a:cs typeface="Arial"/>
                        </a:rPr>
                        <a:t>Classification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</a:pPr>
                      <a:r>
                        <a:rPr sz="2100" b="1" spc="70" dirty="0">
                          <a:latin typeface="Arial"/>
                          <a:cs typeface="Arial"/>
                        </a:rPr>
                        <a:t>Management's</a:t>
                      </a:r>
                      <a:r>
                        <a:rPr sz="2100" b="1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45" dirty="0">
                          <a:latin typeface="Arial"/>
                          <a:cs typeface="Arial"/>
                        </a:rPr>
                        <a:t>Intent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5595">
                        <a:lnSpc>
                          <a:spcPts val="2320"/>
                        </a:lnSpc>
                      </a:pPr>
                      <a:r>
                        <a:rPr sz="2100" b="1" spc="70" dirty="0">
                          <a:latin typeface="Arial"/>
                          <a:cs typeface="Arial"/>
                        </a:rPr>
                        <a:t>Treatment </a:t>
                      </a:r>
                      <a:r>
                        <a:rPr sz="2100" b="1" spc="2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21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75" dirty="0">
                          <a:latin typeface="Arial"/>
                          <a:cs typeface="Arial"/>
                        </a:rPr>
                        <a:t>Unrealized</a:t>
                      </a:r>
                      <a:endParaRPr sz="2100">
                        <a:latin typeface="Arial"/>
                        <a:cs typeface="Arial"/>
                      </a:endParaRPr>
                    </a:p>
                    <a:p>
                      <a:pPr marL="2101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100" b="1" spc="40" dirty="0">
                          <a:latin typeface="Arial"/>
                          <a:cs typeface="Arial"/>
                        </a:rPr>
                        <a:t>Holding </a:t>
                      </a:r>
                      <a:r>
                        <a:rPr sz="2100" b="1" spc="60" dirty="0">
                          <a:latin typeface="Arial"/>
                          <a:cs typeface="Arial"/>
                        </a:rPr>
                        <a:t>Gains </a:t>
                      </a:r>
                      <a:r>
                        <a:rPr sz="2100" b="1" spc="7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21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20" dirty="0">
                          <a:latin typeface="Arial"/>
                          <a:cs typeface="Arial"/>
                        </a:rPr>
                        <a:t>Losses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6480">
                <a:tc>
                  <a:txBody>
                    <a:bodyPr/>
                    <a:lstStyle/>
                    <a:p>
                      <a:pPr marL="42545">
                        <a:lnSpc>
                          <a:spcPts val="2330"/>
                        </a:lnSpc>
                      </a:pPr>
                      <a:r>
                        <a:rPr sz="2100" b="1" spc="60" dirty="0">
                          <a:latin typeface="Arial"/>
                          <a:cs typeface="Arial"/>
                        </a:rPr>
                        <a:t>Available</a:t>
                      </a:r>
                      <a:r>
                        <a:rPr sz="2100" b="1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5" dirty="0">
                          <a:latin typeface="Arial"/>
                          <a:cs typeface="Arial"/>
                        </a:rPr>
                        <a:t>for</a:t>
                      </a:r>
                      <a:endParaRPr sz="2100">
                        <a:latin typeface="Arial"/>
                        <a:cs typeface="Arial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100" b="1" spc="15" dirty="0">
                          <a:latin typeface="Arial"/>
                          <a:cs typeface="Arial"/>
                        </a:rPr>
                        <a:t>sale</a:t>
                      </a:r>
                      <a:r>
                        <a:rPr sz="2100" b="1" spc="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30" dirty="0">
                          <a:latin typeface="Arial"/>
                          <a:cs typeface="Arial"/>
                        </a:rPr>
                        <a:t>securities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BF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2330"/>
                        </a:lnSpc>
                      </a:pPr>
                      <a:r>
                        <a:rPr sz="2100" b="1" spc="60" dirty="0">
                          <a:latin typeface="Arial"/>
                          <a:cs typeface="Arial"/>
                        </a:rPr>
                        <a:t>Held </a:t>
                      </a:r>
                      <a:r>
                        <a:rPr sz="2100" b="1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21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latin typeface="Arial"/>
                          <a:cs typeface="Arial"/>
                        </a:rPr>
                        <a:t>short-term</a:t>
                      </a:r>
                      <a:endParaRPr sz="2100">
                        <a:latin typeface="Arial"/>
                        <a:cs typeface="Arial"/>
                      </a:endParaRPr>
                    </a:p>
                    <a:p>
                      <a:pPr marL="42545" marR="217804">
                        <a:lnSpc>
                          <a:spcPts val="2750"/>
                        </a:lnSpc>
                        <a:spcBef>
                          <a:spcPts val="120"/>
                        </a:spcBef>
                      </a:pPr>
                      <a:r>
                        <a:rPr sz="2100" b="1" spc="40" dirty="0">
                          <a:latin typeface="Arial"/>
                          <a:cs typeface="Arial"/>
                        </a:rPr>
                        <a:t>resale </a:t>
                      </a:r>
                      <a:r>
                        <a:rPr sz="2100" b="1" spc="20" dirty="0">
                          <a:latin typeface="Arial"/>
                          <a:cs typeface="Arial"/>
                        </a:rPr>
                        <a:t>(often </a:t>
                      </a:r>
                      <a:r>
                        <a:rPr sz="2100" b="1" spc="30" dirty="0">
                          <a:latin typeface="Arial"/>
                          <a:cs typeface="Arial"/>
                        </a:rPr>
                        <a:t>6 </a:t>
                      </a:r>
                      <a:r>
                        <a:rPr sz="2100" b="1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2100" b="1" spc="10" dirty="0">
                          <a:latin typeface="Arial"/>
                          <a:cs typeface="Arial"/>
                        </a:rPr>
                        <a:t>18  </a:t>
                      </a:r>
                      <a:r>
                        <a:rPr sz="2100" b="1" spc="5" dirty="0">
                          <a:latin typeface="Arial"/>
                          <a:cs typeface="Arial"/>
                        </a:rPr>
                        <a:t>months)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BF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2330"/>
                        </a:lnSpc>
                      </a:pPr>
                      <a:r>
                        <a:rPr sz="2100" b="1" spc="45" dirty="0">
                          <a:latin typeface="Arial"/>
                          <a:cs typeface="Arial"/>
                        </a:rPr>
                        <a:t>Reported </a:t>
                      </a:r>
                      <a:r>
                        <a:rPr sz="2100" b="1" spc="5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1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latin typeface="Arial"/>
                          <a:cs typeface="Arial"/>
                        </a:rPr>
                        <a:t>stockholders'</a:t>
                      </a:r>
                      <a:endParaRPr sz="2100">
                        <a:latin typeface="Arial"/>
                        <a:cs typeface="Arial"/>
                      </a:endParaRPr>
                    </a:p>
                    <a:p>
                      <a:pPr marL="42545" marR="1153160">
                        <a:lnSpc>
                          <a:spcPts val="2750"/>
                        </a:lnSpc>
                        <a:spcBef>
                          <a:spcPts val="120"/>
                        </a:spcBef>
                      </a:pPr>
                      <a:r>
                        <a:rPr sz="2100" b="1" spc="50" dirty="0">
                          <a:latin typeface="Arial"/>
                          <a:cs typeface="Arial"/>
                        </a:rPr>
                        <a:t>equity </a:t>
                      </a:r>
                      <a:r>
                        <a:rPr sz="2100" b="1" spc="10" dirty="0">
                          <a:latin typeface="Arial"/>
                          <a:cs typeface="Arial"/>
                        </a:rPr>
                        <a:t>section </a:t>
                      </a:r>
                      <a:r>
                        <a:rPr sz="2100" b="1" spc="3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2100" b="1" spc="1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2100" b="1" spc="65" dirty="0">
                          <a:latin typeface="Arial"/>
                          <a:cs typeface="Arial"/>
                        </a:rPr>
                        <a:t>balance</a:t>
                      </a:r>
                      <a:r>
                        <a:rPr sz="2100" b="1" spc="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35" dirty="0">
                          <a:latin typeface="Arial"/>
                          <a:cs typeface="Arial"/>
                        </a:rPr>
                        <a:t>sheet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6479">
                <a:tc>
                  <a:txBody>
                    <a:bodyPr/>
                    <a:lstStyle/>
                    <a:p>
                      <a:pPr marL="42545">
                        <a:lnSpc>
                          <a:spcPts val="2325"/>
                        </a:lnSpc>
                      </a:pPr>
                      <a:r>
                        <a:rPr sz="2100" b="1" spc="55" dirty="0">
                          <a:latin typeface="Arial"/>
                          <a:cs typeface="Arial"/>
                        </a:rPr>
                        <a:t>Trading</a:t>
                      </a:r>
                      <a:endParaRPr sz="2100">
                        <a:latin typeface="Arial"/>
                        <a:cs typeface="Arial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2100" b="1" spc="30" dirty="0">
                          <a:latin typeface="Arial"/>
                          <a:cs typeface="Arial"/>
                        </a:rPr>
                        <a:t>securities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2325"/>
                        </a:lnSpc>
                      </a:pPr>
                      <a:r>
                        <a:rPr sz="2100" b="1" spc="60" dirty="0">
                          <a:latin typeface="Arial"/>
                          <a:cs typeface="Arial"/>
                        </a:rPr>
                        <a:t>Held </a:t>
                      </a:r>
                      <a:r>
                        <a:rPr sz="2100" b="1" spc="5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2100" b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80" dirty="0">
                          <a:latin typeface="Arial"/>
                          <a:cs typeface="Arial"/>
                        </a:rPr>
                        <a:t>immediate</a:t>
                      </a:r>
                      <a:endParaRPr sz="2100">
                        <a:latin typeface="Arial"/>
                        <a:cs typeface="Arial"/>
                      </a:endParaRPr>
                    </a:p>
                    <a:p>
                      <a:pPr marL="42545" marR="267335">
                        <a:lnSpc>
                          <a:spcPts val="2750"/>
                        </a:lnSpc>
                        <a:spcBef>
                          <a:spcPts val="120"/>
                        </a:spcBef>
                      </a:pPr>
                      <a:r>
                        <a:rPr sz="2100" b="1" spc="40" dirty="0">
                          <a:latin typeface="Arial"/>
                          <a:cs typeface="Arial"/>
                        </a:rPr>
                        <a:t>resale </a:t>
                      </a:r>
                      <a:r>
                        <a:rPr sz="2100" b="1" spc="20" dirty="0">
                          <a:latin typeface="Arial"/>
                          <a:cs typeface="Arial"/>
                        </a:rPr>
                        <a:t>(often </a:t>
                      </a:r>
                      <a:r>
                        <a:rPr sz="2100" b="1" spc="60" dirty="0">
                          <a:latin typeface="Arial"/>
                          <a:cs typeface="Arial"/>
                        </a:rPr>
                        <a:t>within  </a:t>
                      </a:r>
                      <a:r>
                        <a:rPr sz="2100" b="1" spc="30" dirty="0">
                          <a:latin typeface="Arial"/>
                          <a:cs typeface="Arial"/>
                        </a:rPr>
                        <a:t>hours </a:t>
                      </a:r>
                      <a:r>
                        <a:rPr sz="2100" b="1" spc="2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210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latin typeface="Arial"/>
                          <a:cs typeface="Arial"/>
                        </a:rPr>
                        <a:t>days)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2325"/>
                        </a:lnSpc>
                      </a:pPr>
                      <a:r>
                        <a:rPr sz="2100" b="1" spc="45" dirty="0">
                          <a:latin typeface="Arial"/>
                          <a:cs typeface="Arial"/>
                        </a:rPr>
                        <a:t>Reported </a:t>
                      </a:r>
                      <a:r>
                        <a:rPr sz="2100" b="1" spc="5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2100" b="1" spc="30" dirty="0">
                          <a:latin typeface="Arial"/>
                          <a:cs typeface="Arial"/>
                        </a:rPr>
                        <a:t>"other"</a:t>
                      </a:r>
                      <a:r>
                        <a:rPr sz="2100" b="1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55" dirty="0">
                          <a:latin typeface="Arial"/>
                          <a:cs typeface="Arial"/>
                        </a:rPr>
                        <a:t>revenue</a:t>
                      </a:r>
                      <a:endParaRPr sz="2100">
                        <a:latin typeface="Arial"/>
                        <a:cs typeface="Arial"/>
                      </a:endParaRPr>
                    </a:p>
                    <a:p>
                      <a:pPr marL="42545" marR="669925">
                        <a:lnSpc>
                          <a:spcPts val="2750"/>
                        </a:lnSpc>
                        <a:spcBef>
                          <a:spcPts val="120"/>
                        </a:spcBef>
                      </a:pPr>
                      <a:r>
                        <a:rPr sz="2100" b="1" spc="55" dirty="0">
                          <a:latin typeface="Arial"/>
                          <a:cs typeface="Arial"/>
                        </a:rPr>
                        <a:t>(expense) </a:t>
                      </a:r>
                      <a:r>
                        <a:rPr sz="2100" b="1" spc="10" dirty="0">
                          <a:latin typeface="Arial"/>
                          <a:cs typeface="Arial"/>
                        </a:rPr>
                        <a:t>section </a:t>
                      </a:r>
                      <a:r>
                        <a:rPr sz="2100" b="1" spc="3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2100" b="1" spc="1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2100" b="1" spc="45" dirty="0">
                          <a:latin typeface="Arial"/>
                          <a:cs typeface="Arial"/>
                        </a:rPr>
                        <a:t>income</a:t>
                      </a:r>
                      <a:r>
                        <a:rPr sz="2100" b="1" spc="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40" dirty="0">
                          <a:latin typeface="Arial"/>
                          <a:cs typeface="Arial"/>
                        </a:rPr>
                        <a:t>statement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6319">
                <a:tc>
                  <a:txBody>
                    <a:bodyPr/>
                    <a:lstStyle/>
                    <a:p>
                      <a:pPr marL="42545">
                        <a:lnSpc>
                          <a:spcPts val="2330"/>
                        </a:lnSpc>
                      </a:pPr>
                      <a:r>
                        <a:rPr sz="2100" b="1" spc="55" dirty="0">
                          <a:latin typeface="Arial"/>
                          <a:cs typeface="Arial"/>
                        </a:rPr>
                        <a:t>Held </a:t>
                      </a:r>
                      <a:r>
                        <a:rPr sz="210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21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45" dirty="0">
                          <a:latin typeface="Arial"/>
                          <a:cs typeface="Arial"/>
                        </a:rPr>
                        <a:t>maturity</a:t>
                      </a:r>
                      <a:endParaRPr sz="2100">
                        <a:latin typeface="Arial"/>
                        <a:cs typeface="Arial"/>
                      </a:endParaRPr>
                    </a:p>
                    <a:p>
                      <a:pPr marL="4254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2100" b="1" spc="30" dirty="0">
                          <a:latin typeface="Arial"/>
                          <a:cs typeface="Arial"/>
                        </a:rPr>
                        <a:t>securities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2330"/>
                        </a:lnSpc>
                      </a:pPr>
                      <a:r>
                        <a:rPr sz="2100" b="1" spc="40" dirty="0">
                          <a:latin typeface="Arial"/>
                          <a:cs typeface="Arial"/>
                        </a:rPr>
                        <a:t>Debt</a:t>
                      </a:r>
                      <a:r>
                        <a:rPr sz="21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30" dirty="0">
                          <a:latin typeface="Arial"/>
                          <a:cs typeface="Arial"/>
                        </a:rPr>
                        <a:t>securities</a:t>
                      </a:r>
                      <a:endParaRPr sz="2100">
                        <a:latin typeface="Arial"/>
                        <a:cs typeface="Arial"/>
                      </a:endParaRPr>
                    </a:p>
                    <a:p>
                      <a:pPr marL="42545" marR="227329">
                        <a:lnSpc>
                          <a:spcPts val="2750"/>
                        </a:lnSpc>
                        <a:spcBef>
                          <a:spcPts val="120"/>
                        </a:spcBef>
                      </a:pPr>
                      <a:r>
                        <a:rPr sz="2100" b="1" spc="60" dirty="0">
                          <a:latin typeface="Arial"/>
                          <a:cs typeface="Arial"/>
                        </a:rPr>
                        <a:t>intended </a:t>
                      </a:r>
                      <a:r>
                        <a:rPr sz="2100" b="1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2100" b="1" spc="40" dirty="0">
                          <a:latin typeface="Arial"/>
                          <a:cs typeface="Arial"/>
                        </a:rPr>
                        <a:t>be </a:t>
                      </a:r>
                      <a:r>
                        <a:rPr sz="2100" b="1" spc="75" dirty="0">
                          <a:latin typeface="Arial"/>
                          <a:cs typeface="Arial"/>
                        </a:rPr>
                        <a:t>held  </a:t>
                      </a:r>
                      <a:r>
                        <a:rPr sz="2100" b="1" spc="25" dirty="0">
                          <a:latin typeface="Arial"/>
                          <a:cs typeface="Arial"/>
                        </a:rPr>
                        <a:t>until </a:t>
                      </a:r>
                      <a:r>
                        <a:rPr sz="2100" b="1" spc="40" dirty="0">
                          <a:latin typeface="Arial"/>
                          <a:cs typeface="Arial"/>
                        </a:rPr>
                        <a:t>they</a:t>
                      </a:r>
                      <a:r>
                        <a:rPr sz="2100" b="1" spc="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50" dirty="0">
                          <a:latin typeface="Arial"/>
                          <a:cs typeface="Arial"/>
                        </a:rPr>
                        <a:t>mature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2330"/>
                        </a:lnSpc>
                      </a:pPr>
                      <a:r>
                        <a:rPr sz="2100" b="1" spc="45" dirty="0">
                          <a:latin typeface="Arial"/>
                          <a:cs typeface="Arial"/>
                        </a:rPr>
                        <a:t>Reported </a:t>
                      </a:r>
                      <a:r>
                        <a:rPr sz="2100" b="1" spc="5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21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latin typeface="Arial"/>
                          <a:cs typeface="Arial"/>
                        </a:rPr>
                        <a:t>stockholders'</a:t>
                      </a:r>
                      <a:endParaRPr sz="2100">
                        <a:latin typeface="Arial"/>
                        <a:cs typeface="Arial"/>
                      </a:endParaRPr>
                    </a:p>
                    <a:p>
                      <a:pPr marL="42545" marR="1153160">
                        <a:lnSpc>
                          <a:spcPts val="2750"/>
                        </a:lnSpc>
                        <a:spcBef>
                          <a:spcPts val="120"/>
                        </a:spcBef>
                      </a:pPr>
                      <a:r>
                        <a:rPr sz="2100" b="1" spc="50" dirty="0">
                          <a:latin typeface="Arial"/>
                          <a:cs typeface="Arial"/>
                        </a:rPr>
                        <a:t>equity </a:t>
                      </a:r>
                      <a:r>
                        <a:rPr sz="2100" b="1" spc="10" dirty="0">
                          <a:latin typeface="Arial"/>
                          <a:cs typeface="Arial"/>
                        </a:rPr>
                        <a:t>section </a:t>
                      </a:r>
                      <a:r>
                        <a:rPr sz="2100" b="1" spc="3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2100" b="1" spc="10" dirty="0">
                          <a:latin typeface="Arial"/>
                          <a:cs typeface="Arial"/>
                        </a:rPr>
                        <a:t>the  </a:t>
                      </a:r>
                      <a:r>
                        <a:rPr sz="2100" b="1" spc="65" dirty="0">
                          <a:latin typeface="Arial"/>
                          <a:cs typeface="Arial"/>
                        </a:rPr>
                        <a:t>balance</a:t>
                      </a:r>
                      <a:r>
                        <a:rPr sz="2100" b="1" spc="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35" dirty="0">
                          <a:latin typeface="Arial"/>
                          <a:cs typeface="Arial"/>
                        </a:rPr>
                        <a:t>sheet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68350" y="180340"/>
            <a:ext cx="7607300" cy="11413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6364" algn="ctr">
              <a:lnSpc>
                <a:spcPts val="4440"/>
              </a:lnSpc>
              <a:spcBef>
                <a:spcPts val="100"/>
              </a:spcBef>
            </a:pPr>
            <a:r>
              <a:rPr lang="en-US" spc="-5" dirty="0"/>
              <a:t>Accounting for Marketable Securities</a:t>
            </a:r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632054"/>
              </p:ext>
            </p:extLst>
          </p:nvPr>
        </p:nvGraphicFramePr>
        <p:xfrm>
          <a:off x="194945" y="3276600"/>
          <a:ext cx="8906510" cy="2627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2824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 dirty="0">
                        <a:latin typeface="Times New Roman"/>
                        <a:cs typeface="Times New Roman"/>
                      </a:endParaRPr>
                    </a:p>
                    <a:p>
                      <a:pPr marL="2184400">
                        <a:lnSpc>
                          <a:spcPct val="100000"/>
                        </a:lnSpc>
                      </a:pPr>
                      <a:r>
                        <a:rPr sz="2400" b="1" spc="95" dirty="0">
                          <a:latin typeface="Arial"/>
                          <a:cs typeface="Arial"/>
                        </a:rPr>
                        <a:t>GENERAL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90" dirty="0">
                          <a:latin typeface="Arial"/>
                          <a:cs typeface="Arial"/>
                        </a:rPr>
                        <a:t>JOURNAL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39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60350">
                        <a:lnSpc>
                          <a:spcPct val="100000"/>
                        </a:lnSpc>
                      </a:pPr>
                      <a:r>
                        <a:rPr sz="1950" b="1" spc="45" dirty="0">
                          <a:latin typeface="Arial"/>
                          <a:cs typeface="Arial"/>
                        </a:rPr>
                        <a:t>Date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BFB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580390">
                        <a:lnSpc>
                          <a:spcPct val="100000"/>
                        </a:lnSpc>
                      </a:pPr>
                      <a:r>
                        <a:rPr sz="1950" b="1" spc="35" dirty="0">
                          <a:latin typeface="Arial"/>
                          <a:cs typeface="Arial"/>
                        </a:rPr>
                        <a:t>Account </a:t>
                      </a:r>
                      <a:r>
                        <a:rPr sz="1950" b="1" spc="75" dirty="0">
                          <a:latin typeface="Arial"/>
                          <a:cs typeface="Arial"/>
                        </a:rPr>
                        <a:t>Titles </a:t>
                      </a:r>
                      <a:r>
                        <a:rPr sz="1950" b="1" spc="9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95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50" b="1" spc="80" dirty="0">
                          <a:latin typeface="Arial"/>
                          <a:cs typeface="Arial"/>
                        </a:rPr>
                        <a:t>Explanation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BF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39725">
                        <a:lnSpc>
                          <a:spcPct val="100000"/>
                        </a:lnSpc>
                      </a:pPr>
                      <a:r>
                        <a:rPr sz="1950" b="1" spc="75" dirty="0">
                          <a:latin typeface="Arial"/>
                          <a:cs typeface="Arial"/>
                        </a:rPr>
                        <a:t>Debit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BF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79400">
                        <a:lnSpc>
                          <a:spcPct val="100000"/>
                        </a:lnSpc>
                      </a:pPr>
                      <a:r>
                        <a:rPr sz="1950" b="1" spc="65" dirty="0">
                          <a:latin typeface="Arial"/>
                          <a:cs typeface="Arial"/>
                        </a:rPr>
                        <a:t>Credit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B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OCT</a:t>
                      </a:r>
                    </a:p>
                  </a:txBody>
                  <a:tcPr marL="0" marR="0" marT="0" marB="0" anchor="ctr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31</a:t>
                      </a:r>
                    </a:p>
                  </a:txBody>
                  <a:tcPr marL="0" marR="0" marT="7239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Investments in Securities…………………….</a:t>
                      </a:r>
                    </a:p>
                  </a:txBody>
                  <a:tcPr marL="7620" marR="7620" marT="7620" marB="0" anchor="b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200,800 </a:t>
                      </a:r>
                    </a:p>
                  </a:txBody>
                  <a:tcPr marL="7620" marR="7620" marT="7620" marB="0" anchor="b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  Cash………………………………….</a:t>
                      </a:r>
                    </a:p>
                  </a:txBody>
                  <a:tcPr marL="7620" marR="7620" marT="7620" marB="0" anchor="b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200,800 </a:t>
                      </a:r>
                    </a:p>
                  </a:txBody>
                  <a:tcPr marL="7620" marR="7620" marT="7620" marB="0" anchor="b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To record the purchase of investment in securities.</a:t>
                      </a:r>
                    </a:p>
                  </a:txBody>
                  <a:tcPr marL="7620" marR="7620" marT="7620" marB="0" anchor="b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3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43FC5ED-B082-4CCE-96B3-3B029173016A}"/>
              </a:ext>
            </a:extLst>
          </p:cNvPr>
          <p:cNvSpPr txBox="1"/>
          <p:nvPr/>
        </p:nvSpPr>
        <p:spPr>
          <a:xfrm>
            <a:off x="609600" y="1507877"/>
            <a:ext cx="807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Purchase of Marketable Securities</a:t>
            </a:r>
            <a:r>
              <a:rPr lang="en-US" dirty="0"/>
              <a:t>: Investment in securities originally are recorded at cost, which include any brokerage commission. Assume that </a:t>
            </a:r>
            <a:r>
              <a:rPr lang="en-US" dirty="0" err="1"/>
              <a:t>MedCo</a:t>
            </a:r>
            <a:r>
              <a:rPr lang="en-US" dirty="0"/>
              <a:t> purchases as a short tern investment 4,000 shares of the capital stock of AT&amp;T. the purchase price is $50 per share, plus brokerage commission of $800. the entry to record the </a:t>
            </a:r>
            <a:r>
              <a:rPr lang="en-US" dirty="0" err="1"/>
              <a:t>purcase</a:t>
            </a:r>
            <a:r>
              <a:rPr lang="en-US" dirty="0"/>
              <a:t> of these shares is</a:t>
            </a:r>
            <a:endParaRPr lang="en-PK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68350" y="180340"/>
            <a:ext cx="7607300" cy="11413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6364" algn="ctr">
              <a:lnSpc>
                <a:spcPts val="4440"/>
              </a:lnSpc>
              <a:spcBef>
                <a:spcPts val="100"/>
              </a:spcBef>
            </a:pPr>
            <a:r>
              <a:rPr lang="en-US" spc="-5" dirty="0"/>
              <a:t>Accounting for Marketable Securities</a:t>
            </a:r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146618"/>
              </p:ext>
            </p:extLst>
          </p:nvPr>
        </p:nvGraphicFramePr>
        <p:xfrm>
          <a:off x="194945" y="3276600"/>
          <a:ext cx="8906510" cy="2627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2824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 dirty="0">
                        <a:latin typeface="Times New Roman"/>
                        <a:cs typeface="Times New Roman"/>
                      </a:endParaRPr>
                    </a:p>
                    <a:p>
                      <a:pPr marL="2184400">
                        <a:lnSpc>
                          <a:spcPct val="100000"/>
                        </a:lnSpc>
                      </a:pPr>
                      <a:r>
                        <a:rPr sz="2400" b="1" spc="95" dirty="0">
                          <a:latin typeface="Arial"/>
                          <a:cs typeface="Arial"/>
                        </a:rPr>
                        <a:t>GENERAL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90" dirty="0">
                          <a:latin typeface="Arial"/>
                          <a:cs typeface="Arial"/>
                        </a:rPr>
                        <a:t>JOURNAL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39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60350">
                        <a:lnSpc>
                          <a:spcPct val="100000"/>
                        </a:lnSpc>
                      </a:pPr>
                      <a:r>
                        <a:rPr sz="1950" b="1" spc="45" dirty="0">
                          <a:latin typeface="Arial"/>
                          <a:cs typeface="Arial"/>
                        </a:rPr>
                        <a:t>Date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BFB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580390">
                        <a:lnSpc>
                          <a:spcPct val="100000"/>
                        </a:lnSpc>
                      </a:pPr>
                      <a:r>
                        <a:rPr sz="1950" b="1" spc="35" dirty="0">
                          <a:latin typeface="Arial"/>
                          <a:cs typeface="Arial"/>
                        </a:rPr>
                        <a:t>Account </a:t>
                      </a:r>
                      <a:r>
                        <a:rPr sz="1950" b="1" spc="75" dirty="0">
                          <a:latin typeface="Arial"/>
                          <a:cs typeface="Arial"/>
                        </a:rPr>
                        <a:t>Titles </a:t>
                      </a:r>
                      <a:r>
                        <a:rPr sz="1950" b="1" spc="9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95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50" b="1" spc="80" dirty="0">
                          <a:latin typeface="Arial"/>
                          <a:cs typeface="Arial"/>
                        </a:rPr>
                        <a:t>Explanation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39725">
                        <a:lnSpc>
                          <a:spcPct val="100000"/>
                        </a:lnSpc>
                      </a:pPr>
                      <a:r>
                        <a:rPr sz="1950" b="1" spc="75" dirty="0">
                          <a:latin typeface="Arial"/>
                          <a:cs typeface="Arial"/>
                        </a:rPr>
                        <a:t>Debit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79400">
                        <a:lnSpc>
                          <a:spcPct val="100000"/>
                        </a:lnSpc>
                      </a:pPr>
                      <a:r>
                        <a:rPr sz="1950" b="1" spc="65" dirty="0">
                          <a:latin typeface="Arial"/>
                          <a:cs typeface="Arial"/>
                        </a:rPr>
                        <a:t>Credit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Nov</a:t>
                      </a: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31</a:t>
                      </a:r>
                    </a:p>
                  </a:txBody>
                  <a:tcPr marL="0" marR="0" marT="7239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Cash</a:t>
                      </a:r>
                    </a:p>
                  </a:txBody>
                  <a:tcPr marL="7620" marR="7620" marT="7620" marB="0" anchor="ctr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   3,200 </a:t>
                      </a:r>
                    </a:p>
                  </a:txBody>
                  <a:tcPr marL="7620" marR="7620" marT="7620" marB="0" anchor="ctr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ctr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  Dividend Revenue………………….</a:t>
                      </a:r>
                    </a:p>
                  </a:txBody>
                  <a:tcPr marL="7620" marR="7620" marT="7620" marB="0" anchor="ctr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ctr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  3,200 </a:t>
                      </a:r>
                    </a:p>
                  </a:txBody>
                  <a:tcPr marL="7620" marR="7620" marT="7620" marB="0" anchor="ctr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To record the dividend income on marketable securities</a:t>
                      </a:r>
                    </a:p>
                  </a:txBody>
                  <a:tcPr marL="7620" marR="7620" marT="7620" marB="0" anchor="ctr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3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43FC5ED-B082-4CCE-96B3-3B029173016A}"/>
              </a:ext>
            </a:extLst>
          </p:cNvPr>
          <p:cNvSpPr txBox="1"/>
          <p:nvPr/>
        </p:nvSpPr>
        <p:spPr>
          <a:xfrm>
            <a:off x="609600" y="1507877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Recognition of investment Revenue</a:t>
            </a:r>
            <a:r>
              <a:rPr lang="en-US" dirty="0"/>
              <a:t>: Most investors recognize interest and dividends revenue as it is received. Assume that </a:t>
            </a:r>
            <a:r>
              <a:rPr lang="en-US" dirty="0" err="1"/>
              <a:t>MedCo</a:t>
            </a:r>
            <a:r>
              <a:rPr lang="en-US" dirty="0"/>
              <a:t> receives $0.80 per share dividend on its 4000 shares of AT&amp;T. The entry to record this cash receipt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2396701853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68350" y="180340"/>
            <a:ext cx="7607300" cy="11413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6364" algn="ctr">
              <a:lnSpc>
                <a:spcPts val="4440"/>
              </a:lnSpc>
              <a:spcBef>
                <a:spcPts val="100"/>
              </a:spcBef>
            </a:pPr>
            <a:r>
              <a:rPr lang="en-US" spc="-5" dirty="0"/>
              <a:t>Accounting for Marketable Securities</a:t>
            </a:r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731921"/>
              </p:ext>
            </p:extLst>
          </p:nvPr>
        </p:nvGraphicFramePr>
        <p:xfrm>
          <a:off x="194945" y="3276600"/>
          <a:ext cx="8906510" cy="2627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2824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 dirty="0">
                        <a:latin typeface="Times New Roman"/>
                        <a:cs typeface="Times New Roman"/>
                      </a:endParaRPr>
                    </a:p>
                    <a:p>
                      <a:pPr marL="2184400">
                        <a:lnSpc>
                          <a:spcPct val="100000"/>
                        </a:lnSpc>
                      </a:pPr>
                      <a:r>
                        <a:rPr sz="2400" b="1" spc="95" dirty="0">
                          <a:latin typeface="Arial"/>
                          <a:cs typeface="Arial"/>
                        </a:rPr>
                        <a:t>GENERAL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90" dirty="0">
                          <a:latin typeface="Arial"/>
                          <a:cs typeface="Arial"/>
                        </a:rPr>
                        <a:t>JOURNAL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39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60350">
                        <a:lnSpc>
                          <a:spcPct val="100000"/>
                        </a:lnSpc>
                      </a:pPr>
                      <a:r>
                        <a:rPr sz="1950" b="1" spc="45" dirty="0">
                          <a:latin typeface="Arial"/>
                          <a:cs typeface="Arial"/>
                        </a:rPr>
                        <a:t>Date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BFB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580390">
                        <a:lnSpc>
                          <a:spcPct val="100000"/>
                        </a:lnSpc>
                      </a:pPr>
                      <a:r>
                        <a:rPr sz="1950" b="1" spc="35" dirty="0">
                          <a:latin typeface="Arial"/>
                          <a:cs typeface="Arial"/>
                        </a:rPr>
                        <a:t>Account </a:t>
                      </a:r>
                      <a:r>
                        <a:rPr sz="1950" b="1" spc="75" dirty="0">
                          <a:latin typeface="Arial"/>
                          <a:cs typeface="Arial"/>
                        </a:rPr>
                        <a:t>Titles </a:t>
                      </a:r>
                      <a:r>
                        <a:rPr sz="1950" b="1" spc="9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95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50" b="1" spc="80" dirty="0">
                          <a:latin typeface="Arial"/>
                          <a:cs typeface="Arial"/>
                        </a:rPr>
                        <a:t>Explanation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39725">
                        <a:lnSpc>
                          <a:spcPct val="100000"/>
                        </a:lnSpc>
                      </a:pPr>
                      <a:r>
                        <a:rPr sz="1950" b="1" spc="75" dirty="0">
                          <a:latin typeface="Arial"/>
                          <a:cs typeface="Arial"/>
                        </a:rPr>
                        <a:t>Debit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79400">
                        <a:lnSpc>
                          <a:spcPct val="100000"/>
                        </a:lnSpc>
                      </a:pPr>
                      <a:r>
                        <a:rPr sz="1950" b="1" spc="65" dirty="0">
                          <a:latin typeface="Arial"/>
                          <a:cs typeface="Arial"/>
                        </a:rPr>
                        <a:t>Credit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Dec</a:t>
                      </a: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15</a:t>
                      </a: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239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Cash………………………………………….</a:t>
                      </a:r>
                    </a:p>
                  </a:txBody>
                  <a:tcPr marL="7620" marR="7620" marT="7620" marB="0" anchor="b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 54,800 </a:t>
                      </a:r>
                    </a:p>
                  </a:txBody>
                  <a:tcPr marL="7620" marR="7620" marT="7620" marB="0" anchor="b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  Investments in Securities………………</a:t>
                      </a:r>
                    </a:p>
                  </a:txBody>
                  <a:tcPr marL="7620" marR="7620" marT="7620" marB="0" anchor="b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K"/>
                    </a:p>
                  </a:txBody>
                  <a:tcPr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50,200 </a:t>
                      </a:r>
                    </a:p>
                  </a:txBody>
                  <a:tcPr marL="7620" marR="7620" marT="7620" marB="0" anchor="b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  Gain on Sale of Investments………..</a:t>
                      </a:r>
                    </a:p>
                  </a:txBody>
                  <a:tcPr marL="7620" marR="7620" marT="7620" marB="0" anchor="b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  4,600 </a:t>
                      </a:r>
                    </a:p>
                  </a:txBody>
                  <a:tcPr marL="7620" marR="7620" marT="7620" marB="0" anchor="b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3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To record the sale of investment in securities at a gain.</a:t>
                      </a:r>
                    </a:p>
                  </a:txBody>
                  <a:tcPr marL="7620" marR="7620" marT="7620" marB="0" anchor="b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43FC5ED-B082-4CCE-96B3-3B029173016A}"/>
              </a:ext>
            </a:extLst>
          </p:cNvPr>
          <p:cNvSpPr txBox="1"/>
          <p:nvPr/>
        </p:nvSpPr>
        <p:spPr>
          <a:xfrm>
            <a:off x="609600" y="1507877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Sale of Security at Gain</a:t>
            </a:r>
            <a:r>
              <a:rPr lang="en-US" dirty="0"/>
              <a:t>: Assume that the </a:t>
            </a:r>
            <a:r>
              <a:rPr lang="en-US" dirty="0" err="1"/>
              <a:t>MedCo</a:t>
            </a:r>
            <a:r>
              <a:rPr lang="en-US" dirty="0"/>
              <a:t> sells 1000 shares of its AT&amp;T stock for $55 per share, less a brokerage commission of $200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176882123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68350" y="180340"/>
            <a:ext cx="7607300" cy="11413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6364" algn="ctr">
              <a:lnSpc>
                <a:spcPts val="4440"/>
              </a:lnSpc>
              <a:spcBef>
                <a:spcPts val="100"/>
              </a:spcBef>
            </a:pPr>
            <a:r>
              <a:rPr lang="en-US" spc="-5" dirty="0"/>
              <a:t>Accounting for Marketable Securities</a:t>
            </a:r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853837"/>
              </p:ext>
            </p:extLst>
          </p:nvPr>
        </p:nvGraphicFramePr>
        <p:xfrm>
          <a:off x="194945" y="3276600"/>
          <a:ext cx="8906510" cy="2627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2824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 dirty="0">
                        <a:latin typeface="Times New Roman"/>
                        <a:cs typeface="Times New Roman"/>
                      </a:endParaRPr>
                    </a:p>
                    <a:p>
                      <a:pPr marL="2184400">
                        <a:lnSpc>
                          <a:spcPct val="100000"/>
                        </a:lnSpc>
                      </a:pPr>
                      <a:r>
                        <a:rPr sz="2400" b="1" spc="95" dirty="0">
                          <a:latin typeface="Arial"/>
                          <a:cs typeface="Arial"/>
                        </a:rPr>
                        <a:t>GENERAL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90" dirty="0">
                          <a:latin typeface="Arial"/>
                          <a:cs typeface="Arial"/>
                        </a:rPr>
                        <a:t>JOURNAL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39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60350">
                        <a:lnSpc>
                          <a:spcPct val="100000"/>
                        </a:lnSpc>
                      </a:pPr>
                      <a:r>
                        <a:rPr sz="1950" b="1" spc="45" dirty="0">
                          <a:latin typeface="Arial"/>
                          <a:cs typeface="Arial"/>
                        </a:rPr>
                        <a:t>Date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BFB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580390">
                        <a:lnSpc>
                          <a:spcPct val="100000"/>
                        </a:lnSpc>
                      </a:pPr>
                      <a:r>
                        <a:rPr sz="1950" b="1" spc="35" dirty="0">
                          <a:latin typeface="Arial"/>
                          <a:cs typeface="Arial"/>
                        </a:rPr>
                        <a:t>Account </a:t>
                      </a:r>
                      <a:r>
                        <a:rPr sz="1950" b="1" spc="75" dirty="0">
                          <a:latin typeface="Arial"/>
                          <a:cs typeface="Arial"/>
                        </a:rPr>
                        <a:t>Titles </a:t>
                      </a:r>
                      <a:r>
                        <a:rPr sz="1950" b="1" spc="9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95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50" b="1" spc="80" dirty="0">
                          <a:latin typeface="Arial"/>
                          <a:cs typeface="Arial"/>
                        </a:rPr>
                        <a:t>Explanation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39725">
                        <a:lnSpc>
                          <a:spcPct val="100000"/>
                        </a:lnSpc>
                      </a:pPr>
                      <a:r>
                        <a:rPr sz="1950" b="1" spc="75" dirty="0">
                          <a:latin typeface="Arial"/>
                          <a:cs typeface="Arial"/>
                        </a:rPr>
                        <a:t>Debit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79400">
                        <a:lnSpc>
                          <a:spcPct val="100000"/>
                        </a:lnSpc>
                      </a:pPr>
                      <a:r>
                        <a:rPr sz="1950" b="1" spc="65" dirty="0">
                          <a:latin typeface="Arial"/>
                          <a:cs typeface="Arial"/>
                        </a:rPr>
                        <a:t>Credit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Nov</a:t>
                      </a: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31</a:t>
                      </a:r>
                    </a:p>
                  </a:txBody>
                  <a:tcPr marL="0" marR="0" marT="7239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Cash…………………………………………</a:t>
                      </a:r>
                    </a:p>
                  </a:txBody>
                  <a:tcPr marL="7620" marR="7620" marT="7620" marB="0" anchor="b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 47,800 </a:t>
                      </a:r>
                    </a:p>
                  </a:txBody>
                  <a:tcPr marL="7620" marR="7620" marT="7620" marB="0" anchor="b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Loss on Sale of Investments………………</a:t>
                      </a:r>
                    </a:p>
                  </a:txBody>
                  <a:tcPr marL="7620" marR="7620" marT="7620" marB="0" anchor="b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   2,400 </a:t>
                      </a:r>
                    </a:p>
                  </a:txBody>
                  <a:tcPr marL="7620" marR="7620" marT="7620" marB="0" anchor="b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  Investments in Securities………………</a:t>
                      </a:r>
                    </a:p>
                  </a:txBody>
                  <a:tcPr marL="7620" marR="7620" marT="7620" marB="0" anchor="b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K"/>
                    </a:p>
                  </a:txBody>
                  <a:tcPr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50,200 </a:t>
                      </a:r>
                    </a:p>
                  </a:txBody>
                  <a:tcPr marL="7620" marR="7620" marT="7620" marB="0" anchor="b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3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43FC5ED-B082-4CCE-96B3-3B029173016A}"/>
              </a:ext>
            </a:extLst>
          </p:cNvPr>
          <p:cNvSpPr txBox="1"/>
          <p:nvPr/>
        </p:nvSpPr>
        <p:spPr>
          <a:xfrm>
            <a:off x="609600" y="1507877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Sale of Security at Loss</a:t>
            </a:r>
            <a:r>
              <a:rPr lang="en-US" dirty="0"/>
              <a:t>: </a:t>
            </a:r>
            <a:r>
              <a:rPr lang="en-US" dirty="0" err="1"/>
              <a:t>MedCo</a:t>
            </a:r>
            <a:r>
              <a:rPr lang="en-US" dirty="0"/>
              <a:t> sells an other 1000 share at $48 per share. Brokerage commission of $200. the entry is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3257939992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68350" y="180340"/>
            <a:ext cx="7607300" cy="11413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6364" algn="ctr">
              <a:lnSpc>
                <a:spcPts val="4440"/>
              </a:lnSpc>
              <a:spcBef>
                <a:spcPts val="100"/>
              </a:spcBef>
            </a:pPr>
            <a:r>
              <a:rPr lang="en-US" spc="-5" dirty="0"/>
              <a:t>Accounting for Marketable Securities</a:t>
            </a:r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817222"/>
              </p:ext>
            </p:extLst>
          </p:nvPr>
        </p:nvGraphicFramePr>
        <p:xfrm>
          <a:off x="194945" y="3276600"/>
          <a:ext cx="8906510" cy="2627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2824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 dirty="0">
                        <a:latin typeface="Times New Roman"/>
                        <a:cs typeface="Times New Roman"/>
                      </a:endParaRPr>
                    </a:p>
                    <a:p>
                      <a:pPr marL="2184400">
                        <a:lnSpc>
                          <a:spcPct val="100000"/>
                        </a:lnSpc>
                      </a:pPr>
                      <a:r>
                        <a:rPr sz="2400" b="1" spc="95" dirty="0">
                          <a:latin typeface="Arial"/>
                          <a:cs typeface="Arial"/>
                        </a:rPr>
                        <a:t>GENERAL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90" dirty="0">
                          <a:latin typeface="Arial"/>
                          <a:cs typeface="Arial"/>
                        </a:rPr>
                        <a:t>JOURNAL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39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60350">
                        <a:lnSpc>
                          <a:spcPct val="100000"/>
                        </a:lnSpc>
                      </a:pPr>
                      <a:r>
                        <a:rPr sz="1950" b="1" spc="45" dirty="0">
                          <a:latin typeface="Arial"/>
                          <a:cs typeface="Arial"/>
                        </a:rPr>
                        <a:t>Date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BFB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580390">
                        <a:lnSpc>
                          <a:spcPct val="100000"/>
                        </a:lnSpc>
                      </a:pPr>
                      <a:r>
                        <a:rPr sz="1950" b="1" spc="35" dirty="0">
                          <a:latin typeface="Arial"/>
                          <a:cs typeface="Arial"/>
                        </a:rPr>
                        <a:t>Account </a:t>
                      </a:r>
                      <a:r>
                        <a:rPr sz="1950" b="1" spc="75" dirty="0">
                          <a:latin typeface="Arial"/>
                          <a:cs typeface="Arial"/>
                        </a:rPr>
                        <a:t>Titles </a:t>
                      </a:r>
                      <a:r>
                        <a:rPr sz="1950" b="1" spc="9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95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50" b="1" spc="80" dirty="0">
                          <a:latin typeface="Arial"/>
                          <a:cs typeface="Arial"/>
                        </a:rPr>
                        <a:t>Explanation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39725">
                        <a:lnSpc>
                          <a:spcPct val="100000"/>
                        </a:lnSpc>
                      </a:pPr>
                      <a:r>
                        <a:rPr sz="1950" b="1" spc="75" dirty="0">
                          <a:latin typeface="Arial"/>
                          <a:cs typeface="Arial"/>
                        </a:rPr>
                        <a:t>Debit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79400">
                        <a:lnSpc>
                          <a:spcPct val="100000"/>
                        </a:lnSpc>
                      </a:pPr>
                      <a:r>
                        <a:rPr sz="1950" b="1" spc="65" dirty="0">
                          <a:latin typeface="Arial"/>
                          <a:cs typeface="Arial"/>
                        </a:rPr>
                        <a:t>Credit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DEC</a:t>
                      </a: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31</a:t>
                      </a:r>
                    </a:p>
                  </a:txBody>
                  <a:tcPr marL="0" marR="0" marT="7239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Investments in Securities…………………….</a:t>
                      </a:r>
                    </a:p>
                  </a:txBody>
                  <a:tcPr marL="7620" marR="7620" marT="7620" marB="0" anchor="b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 15,000 </a:t>
                      </a:r>
                    </a:p>
                  </a:txBody>
                  <a:tcPr marL="7620" marR="7620" marT="7620" marB="0" anchor="b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  Unrealized Holding Gain on Investments ...</a:t>
                      </a:r>
                    </a:p>
                  </a:txBody>
                  <a:tcPr marL="7620" marR="7620" marT="7620" marB="0" anchor="b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K"/>
                    </a:p>
                  </a:txBody>
                  <a:tcPr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15,000 </a:t>
                      </a:r>
                    </a:p>
                  </a:txBody>
                  <a:tcPr marL="7620" marR="7620" marT="7620" marB="0" anchor="b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Adjusting entry in balance sheet</a:t>
                      </a:r>
                    </a:p>
                  </a:txBody>
                  <a:tcPr marL="7620" marR="7620" marT="7620" marB="0" anchor="b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3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43FC5ED-B082-4CCE-96B3-3B029173016A}"/>
              </a:ext>
            </a:extLst>
          </p:cNvPr>
          <p:cNvSpPr txBox="1"/>
          <p:nvPr/>
        </p:nvSpPr>
        <p:spPr>
          <a:xfrm>
            <a:off x="609600" y="1507877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Mark to market adjustment</a:t>
            </a:r>
            <a:r>
              <a:rPr lang="en-US" dirty="0"/>
              <a:t>: assume that prior to making an adjustment entry. </a:t>
            </a:r>
            <a:r>
              <a:rPr lang="en-US" dirty="0" err="1"/>
              <a:t>MedCo</a:t>
            </a:r>
            <a:r>
              <a:rPr lang="en-US" dirty="0"/>
              <a:t> securities account has a balance of $250000 at year end. If the current market value of the security is $265000. </a:t>
            </a:r>
            <a:r>
              <a:rPr lang="en-US" dirty="0" err="1"/>
              <a:t>MedCo</a:t>
            </a:r>
            <a:r>
              <a:rPr lang="en-US" dirty="0"/>
              <a:t> will make a following adjustment at the year end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438561070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7607300" y="0"/>
                </a:moveTo>
                <a:lnTo>
                  <a:pt x="0" y="0"/>
                </a:lnTo>
                <a:lnTo>
                  <a:pt x="0" y="1206500"/>
                </a:lnTo>
                <a:lnTo>
                  <a:pt x="7607300" y="1206500"/>
                </a:lnTo>
                <a:lnTo>
                  <a:pt x="7607300" y="0"/>
                </a:lnTo>
                <a:close/>
              </a:path>
            </a:pathLst>
          </a:custGeom>
          <a:solidFill>
            <a:srgbClr val="EE9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550" y="234950"/>
            <a:ext cx="7607300" cy="1206500"/>
          </a:xfrm>
          <a:custGeom>
            <a:avLst/>
            <a:gdLst/>
            <a:ahLst/>
            <a:cxnLst/>
            <a:rect l="l" t="t" r="r" b="b"/>
            <a:pathLst>
              <a:path w="7607300" h="1206500">
                <a:moveTo>
                  <a:pt x="3803650" y="1206500"/>
                </a:moveTo>
                <a:lnTo>
                  <a:pt x="0" y="120650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6500"/>
                </a:lnTo>
                <a:lnTo>
                  <a:pt x="3803650" y="120650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7607300" y="0"/>
                </a:moveTo>
                <a:lnTo>
                  <a:pt x="0" y="0"/>
                </a:lnTo>
                <a:lnTo>
                  <a:pt x="0" y="1207770"/>
                </a:lnTo>
                <a:lnTo>
                  <a:pt x="7607300" y="1207770"/>
                </a:lnTo>
                <a:lnTo>
                  <a:pt x="7607300" y="0"/>
                </a:lnTo>
                <a:close/>
              </a:path>
            </a:pathLst>
          </a:custGeom>
          <a:solidFill>
            <a:srgbClr val="005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68350" y="157479"/>
            <a:ext cx="7607300" cy="1207770"/>
          </a:xfrm>
          <a:custGeom>
            <a:avLst/>
            <a:gdLst/>
            <a:ahLst/>
            <a:cxnLst/>
            <a:rect l="l" t="t" r="r" b="b"/>
            <a:pathLst>
              <a:path w="7607300" h="1207770">
                <a:moveTo>
                  <a:pt x="3803650" y="1207770"/>
                </a:moveTo>
                <a:lnTo>
                  <a:pt x="0" y="1207770"/>
                </a:lnTo>
                <a:lnTo>
                  <a:pt x="0" y="0"/>
                </a:lnTo>
                <a:lnTo>
                  <a:pt x="7607300" y="0"/>
                </a:lnTo>
                <a:lnTo>
                  <a:pt x="7607300" y="1207770"/>
                </a:lnTo>
                <a:lnTo>
                  <a:pt x="3803650" y="1207770"/>
                </a:lnTo>
                <a:close/>
              </a:path>
            </a:pathLst>
          </a:custGeom>
          <a:ln w="12579">
            <a:solidFill>
              <a:srgbClr val="EE9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68350" y="180340"/>
            <a:ext cx="7607300" cy="11413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6364" algn="ctr">
              <a:lnSpc>
                <a:spcPts val="4440"/>
              </a:lnSpc>
              <a:spcBef>
                <a:spcPts val="100"/>
              </a:spcBef>
            </a:pPr>
            <a:r>
              <a:rPr lang="en-US" spc="-5" dirty="0"/>
              <a:t>Accounting for Marketable Securities</a:t>
            </a:r>
            <a:endParaRPr spc="-5" dirty="0"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/>
              <a:t>© </a:t>
            </a:r>
            <a:r>
              <a:rPr spc="-5" dirty="0"/>
              <a:t>The McGraw-Hill Companies, Inc.,</a:t>
            </a:r>
            <a:r>
              <a:rPr dirty="0"/>
              <a:t> 2002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pc="-5" dirty="0"/>
              <a:t>McGraw-Hill/Irwin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169309"/>
              </p:ext>
            </p:extLst>
          </p:nvPr>
        </p:nvGraphicFramePr>
        <p:xfrm>
          <a:off x="194945" y="3276600"/>
          <a:ext cx="8906510" cy="2627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1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0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2824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150" dirty="0">
                        <a:latin typeface="Times New Roman"/>
                        <a:cs typeface="Times New Roman"/>
                      </a:endParaRPr>
                    </a:p>
                    <a:p>
                      <a:pPr marL="2184400">
                        <a:lnSpc>
                          <a:spcPct val="100000"/>
                        </a:lnSpc>
                      </a:pPr>
                      <a:r>
                        <a:rPr sz="2400" b="1" spc="95" dirty="0">
                          <a:latin typeface="Arial"/>
                          <a:cs typeface="Arial"/>
                        </a:rPr>
                        <a:t>GENERAL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spc="90" dirty="0">
                          <a:latin typeface="Arial"/>
                          <a:cs typeface="Arial"/>
                        </a:rPr>
                        <a:t>JOURNAL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39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60350">
                        <a:lnSpc>
                          <a:spcPct val="100000"/>
                        </a:lnSpc>
                      </a:pPr>
                      <a:r>
                        <a:rPr sz="1950" b="1" spc="45" dirty="0">
                          <a:latin typeface="Arial"/>
                          <a:cs typeface="Arial"/>
                        </a:rPr>
                        <a:t>Date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BFB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580390">
                        <a:lnSpc>
                          <a:spcPct val="100000"/>
                        </a:lnSpc>
                      </a:pPr>
                      <a:r>
                        <a:rPr sz="1950" b="1" spc="35" dirty="0">
                          <a:latin typeface="Arial"/>
                          <a:cs typeface="Arial"/>
                        </a:rPr>
                        <a:t>Account </a:t>
                      </a:r>
                      <a:r>
                        <a:rPr sz="1950" b="1" spc="75" dirty="0">
                          <a:latin typeface="Arial"/>
                          <a:cs typeface="Arial"/>
                        </a:rPr>
                        <a:t>Titles </a:t>
                      </a:r>
                      <a:r>
                        <a:rPr sz="1950" b="1" spc="95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950" b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50" b="1" spc="80" dirty="0">
                          <a:latin typeface="Arial"/>
                          <a:cs typeface="Arial"/>
                        </a:rPr>
                        <a:t>Explanation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339725">
                        <a:lnSpc>
                          <a:spcPct val="100000"/>
                        </a:lnSpc>
                      </a:pPr>
                      <a:r>
                        <a:rPr sz="1950" b="1" spc="75" dirty="0">
                          <a:latin typeface="Arial"/>
                          <a:cs typeface="Arial"/>
                        </a:rPr>
                        <a:t>Debit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79400">
                        <a:lnSpc>
                          <a:spcPct val="100000"/>
                        </a:lnSpc>
                      </a:pPr>
                      <a:r>
                        <a:rPr sz="1950" b="1" spc="65" dirty="0">
                          <a:latin typeface="Arial"/>
                          <a:cs typeface="Arial"/>
                        </a:rPr>
                        <a:t>Credit</a:t>
                      </a:r>
                      <a:endParaRPr sz="195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DEC</a:t>
                      </a: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0160" algn="ct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31</a:t>
                      </a:r>
                    </a:p>
                  </a:txBody>
                  <a:tcPr marL="0" marR="0" marT="7239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Unrealized Holding Gain on Investments ...</a:t>
                      </a:r>
                    </a:p>
                  </a:txBody>
                  <a:tcPr marL="7620" marR="7620" marT="7620" marB="0" anchor="b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10,000</a:t>
                      </a:r>
                    </a:p>
                  </a:txBody>
                  <a:tcPr marL="7620" marR="7620" marT="7620" marB="0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 dirty="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spc="2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          Investment in Securities</a:t>
                      </a:r>
                    </a:p>
                  </a:txBody>
                  <a:tcPr marL="7620" marR="7620" marT="7620" marB="0" anchor="b">
                    <a:lnL w="53975">
                      <a:solidFill>
                        <a:srgbClr val="000000"/>
                      </a:solidFill>
                      <a:prstDash val="solid"/>
                    </a:lnL>
                    <a:lnR w="8064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PK" sz="1400" b="1" spc="2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>
                    <a:lnL w="80645">
                      <a:solidFill>
                        <a:srgbClr val="000000"/>
                      </a:solidFill>
                      <a:prstDash val="solid"/>
                    </a:lnL>
                    <a:lnR w="81915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10,000</a:t>
                      </a:r>
                    </a:p>
                  </a:txBody>
                  <a:tcPr marL="7620" marR="7620" marT="7620" marB="0">
                    <a:lnL w="8191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b="1" spc="20">
                        <a:solidFill>
                          <a:srgbClr val="5F00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Adjusting entry in balance sheet</a:t>
                      </a:r>
                    </a:p>
                  </a:txBody>
                  <a:tcPr marL="7620" marR="7620" marT="7620" marB="0" anchor="b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PK" sz="1400" b="1" spc="20" dirty="0">
                          <a:solidFill>
                            <a:srgbClr val="5F007F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7620" marR="7620" marT="7620" marB="0" anchor="b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3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>
                      <a:solidFill>
                        <a:srgbClr val="000000"/>
                      </a:solidFill>
                      <a:prstDash val="soli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064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8191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43FC5ED-B082-4CCE-96B3-3B029173016A}"/>
              </a:ext>
            </a:extLst>
          </p:cNvPr>
          <p:cNvSpPr txBox="1"/>
          <p:nvPr/>
        </p:nvSpPr>
        <p:spPr>
          <a:xfrm>
            <a:off x="609600" y="1507877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dirty="0"/>
              <a:t>Mark to market adjustment</a:t>
            </a:r>
            <a:r>
              <a:rPr lang="en-US" dirty="0"/>
              <a:t>: assume that prior to making an adjustment entry. </a:t>
            </a:r>
            <a:r>
              <a:rPr lang="en-US" dirty="0" err="1"/>
              <a:t>MedCo</a:t>
            </a:r>
            <a:r>
              <a:rPr lang="en-US" dirty="0"/>
              <a:t> securities account has a balance of $250000 at year end. If the current market value of the security is $240000. </a:t>
            </a:r>
            <a:r>
              <a:rPr lang="en-US" dirty="0" err="1"/>
              <a:t>MedCo</a:t>
            </a:r>
            <a:r>
              <a:rPr lang="en-US" dirty="0"/>
              <a:t> will make a following adjustment at the year end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120138545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</TotalTime>
  <Words>717</Words>
  <Application>Microsoft Office PowerPoint</Application>
  <PresentationFormat>On-screen Show (4:3)</PresentationFormat>
  <Paragraphs>193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Book Antiqua</vt:lpstr>
      <vt:lpstr>Calibri</vt:lpstr>
      <vt:lpstr>Times New Roman</vt:lpstr>
      <vt:lpstr>Office Theme</vt:lpstr>
      <vt:lpstr>Petty Cash Funds</vt:lpstr>
      <vt:lpstr>Short-Term Investments</vt:lpstr>
      <vt:lpstr>Mark-to-Market: A New Principle  of Asset Valuation</vt:lpstr>
      <vt:lpstr>Accounting for Marketable Securities</vt:lpstr>
      <vt:lpstr>Accounting for Marketable Securities</vt:lpstr>
      <vt:lpstr>Accounting for Marketable Securities</vt:lpstr>
      <vt:lpstr>Accounting for Marketable Securities</vt:lpstr>
      <vt:lpstr>Accounting for Marketable Securities</vt:lpstr>
      <vt:lpstr>Accounting for Marketable Securities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ASSETS</dc:title>
  <dc:creator>Adeel Nasir</dc:creator>
  <cp:lastModifiedBy>Adeel Nasir</cp:lastModifiedBy>
  <cp:revision>23</cp:revision>
  <dcterms:created xsi:type="dcterms:W3CDTF">2020-03-22T08:39:02Z</dcterms:created>
  <dcterms:modified xsi:type="dcterms:W3CDTF">2020-04-25T23:39:26Z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2015-05-31T00:00:00Z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2020-03-22T00:00:00Z</vt:filetime>
  </property>
</Properties>
</file>